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66" r:id="rId5"/>
    <p:sldId id="309" r:id="rId6"/>
    <p:sldId id="312" r:id="rId7"/>
    <p:sldId id="317" r:id="rId8"/>
    <p:sldId id="318" r:id="rId9"/>
    <p:sldId id="319" r:id="rId10"/>
    <p:sldId id="311" r:id="rId11"/>
    <p:sldId id="313" r:id="rId12"/>
    <p:sldId id="314" r:id="rId13"/>
    <p:sldId id="316" r:id="rId14"/>
    <p:sldId id="310" r:id="rId15"/>
    <p:sldId id="31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23D15-51A0-4407-BE5B-6F0D6559CC8E}" type="datetimeFigureOut">
              <a:rPr lang="en-IN" smtClean="0"/>
              <a:t>29-11-2021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69A90-793C-4EE9-893E-287F63AA7B87}" type="slidenum">
              <a:rPr lang="en-IN" smtClean="0"/>
              <a:t>‹#›</a:t>
            </a:fld>
            <a:endParaRPr lang="en-IN"/>
          </a:p>
        </p:txBody>
      </p:sp>
    </p:spTree>
    <p:extLst>
      <p:ext uri="{BB962C8B-B14F-4D97-AF65-F5344CB8AC3E}">
        <p14:creationId xmlns:p14="http://schemas.microsoft.com/office/powerpoint/2010/main" val="248569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11/29/2021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11/29/2021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11/29/2021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11/29/2021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11/29/2021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11/29/2021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11/29/2021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11/29/2021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11/29/2021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11/29/2021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growthjr.com/abou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err="1"/>
              <a:t>GrowthJr</a:t>
            </a:r>
            <a:endParaRPr lang="en-US"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Grow your business online</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7098034-C00E-472D-A653-7DD8870C5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4783" y="5514274"/>
            <a:ext cx="1196578" cy="1196578"/>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3DAA-75F6-41C0-B593-2FCC50C58514}"/>
              </a:ext>
            </a:extLst>
          </p:cNvPr>
          <p:cNvSpPr>
            <a:spLocks noGrp="1"/>
          </p:cNvSpPr>
          <p:nvPr>
            <p:ph type="title"/>
          </p:nvPr>
        </p:nvSpPr>
        <p:spPr/>
        <p:txBody>
          <a:bodyPr/>
          <a:lstStyle/>
          <a:p>
            <a:r>
              <a:rPr lang="en-US" dirty="0" err="1"/>
              <a:t>Relaxo</a:t>
            </a:r>
            <a:r>
              <a:rPr lang="en-US" dirty="0"/>
              <a:t> Footwear</a:t>
            </a:r>
            <a:endParaRPr lang="en-IN" dirty="0"/>
          </a:p>
        </p:txBody>
      </p:sp>
      <p:sp>
        <p:nvSpPr>
          <p:cNvPr id="4" name="TextBox 3">
            <a:extLst>
              <a:ext uri="{FF2B5EF4-FFF2-40B4-BE49-F238E27FC236}">
                <a16:creationId xmlns:a16="http://schemas.microsoft.com/office/drawing/2014/main" id="{863AFCDC-937F-4C12-BE46-55E3911E791B}"/>
              </a:ext>
            </a:extLst>
          </p:cNvPr>
          <p:cNvSpPr txBox="1"/>
          <p:nvPr/>
        </p:nvSpPr>
        <p:spPr>
          <a:xfrm>
            <a:off x="1270224" y="2130641"/>
            <a:ext cx="5699464" cy="2862322"/>
          </a:xfrm>
          <a:prstGeom prst="rect">
            <a:avLst/>
          </a:prstGeom>
          <a:noFill/>
        </p:spPr>
        <p:txBody>
          <a:bodyPr wrap="square" rtlCol="0">
            <a:spAutoFit/>
          </a:bodyPr>
          <a:lstStyle/>
          <a:p>
            <a:r>
              <a:rPr lang="en-US" dirty="0"/>
              <a:t>Objective: Scale Social paid &amp; Affiliate channel</a:t>
            </a:r>
          </a:p>
          <a:p>
            <a:endParaRPr lang="en-US" dirty="0"/>
          </a:p>
          <a:p>
            <a:pPr marL="285750" indent="-285750">
              <a:buFont typeface="Arial" panose="020B0604020202020204" pitchFamily="34" charset="0"/>
              <a:buChar char="•"/>
            </a:pPr>
            <a:r>
              <a:rPr lang="en-US" dirty="0"/>
              <a:t>A legendary cost effective brands wasn’t able to meet it’s online orders in changed scenario</a:t>
            </a:r>
          </a:p>
          <a:p>
            <a:pPr marL="285750" indent="-285750">
              <a:buFont typeface="Arial" panose="020B0604020202020204" pitchFamily="34" charset="0"/>
              <a:buChar char="•"/>
            </a:pPr>
            <a:r>
              <a:rPr lang="en-US" dirty="0"/>
              <a:t>While organic orders were stable but social paid campaigning wasn’t done optimally.</a:t>
            </a:r>
          </a:p>
          <a:p>
            <a:pPr marL="285750" indent="-285750">
              <a:buFont typeface="Arial" panose="020B0604020202020204" pitchFamily="34" charset="0"/>
              <a:buChar char="•"/>
            </a:pPr>
            <a:r>
              <a:rPr lang="en-US" dirty="0"/>
              <a:t>We created segments, tested multiple audiences to find performance that is required.</a:t>
            </a:r>
          </a:p>
          <a:p>
            <a:pPr marL="285750" indent="-285750">
              <a:buFont typeface="Arial" panose="020B0604020202020204" pitchFamily="34" charset="0"/>
              <a:buChar char="•"/>
            </a:pPr>
            <a:r>
              <a:rPr lang="en-US" dirty="0"/>
              <a:t>It’s 2</a:t>
            </a:r>
            <a:r>
              <a:rPr lang="en-US" baseline="30000" dirty="0"/>
              <a:t>nd</a:t>
            </a:r>
            <a:r>
              <a:rPr lang="en-US" dirty="0"/>
              <a:t> month we are working with them &amp; they are already achieved 2x sales in Sep 2021</a:t>
            </a:r>
            <a:endParaRPr lang="en-IN" dirty="0"/>
          </a:p>
        </p:txBody>
      </p:sp>
      <p:pic>
        <p:nvPicPr>
          <p:cNvPr id="6" name="Picture 5">
            <a:extLst>
              <a:ext uri="{FF2B5EF4-FFF2-40B4-BE49-F238E27FC236}">
                <a16:creationId xmlns:a16="http://schemas.microsoft.com/office/drawing/2014/main" id="{D72E2CDE-0122-4CA9-A8EF-2D78AB347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517" y="5120850"/>
            <a:ext cx="1196578" cy="1196578"/>
          </a:xfrm>
          <a:prstGeom prst="rect">
            <a:avLst/>
          </a:prstGeom>
        </p:spPr>
      </p:pic>
      <p:pic>
        <p:nvPicPr>
          <p:cNvPr id="1026" name="Picture 2">
            <a:extLst>
              <a:ext uri="{FF2B5EF4-FFF2-40B4-BE49-F238E27FC236}">
                <a16:creationId xmlns:a16="http://schemas.microsoft.com/office/drawing/2014/main" id="{9E630C8A-47D7-41DF-BB33-9212BBA3F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2579" y="2455028"/>
            <a:ext cx="3067235" cy="306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7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36DF-131D-47F8-B2D2-7867ECB5B5B3}"/>
              </a:ext>
            </a:extLst>
          </p:cNvPr>
          <p:cNvSpPr>
            <a:spLocks noGrp="1"/>
          </p:cNvSpPr>
          <p:nvPr>
            <p:ph type="title"/>
          </p:nvPr>
        </p:nvSpPr>
        <p:spPr/>
        <p:txBody>
          <a:bodyPr/>
          <a:lstStyle/>
          <a:p>
            <a:r>
              <a:rPr lang="en-US" dirty="0"/>
              <a:t>Brand we work with…</a:t>
            </a:r>
            <a:endParaRPr lang="en-IN" dirty="0"/>
          </a:p>
        </p:txBody>
      </p:sp>
      <p:pic>
        <p:nvPicPr>
          <p:cNvPr id="5" name="Content Placeholder 4">
            <a:extLst>
              <a:ext uri="{FF2B5EF4-FFF2-40B4-BE49-F238E27FC236}">
                <a16:creationId xmlns:a16="http://schemas.microsoft.com/office/drawing/2014/main" id="{1A02BB0A-E2A8-4EF6-A760-CBE7D46DFA3E}"/>
              </a:ext>
            </a:extLst>
          </p:cNvPr>
          <p:cNvPicPr>
            <a:picLocks noGrp="1" noChangeAspect="1"/>
          </p:cNvPicPr>
          <p:nvPr>
            <p:ph idx="1"/>
          </p:nvPr>
        </p:nvPicPr>
        <p:blipFill>
          <a:blip r:embed="rId2"/>
          <a:stretch>
            <a:fillRect/>
          </a:stretch>
        </p:blipFill>
        <p:spPr>
          <a:xfrm>
            <a:off x="1185740" y="1955607"/>
            <a:ext cx="10058400" cy="1562469"/>
          </a:xfrm>
        </p:spPr>
      </p:pic>
      <p:pic>
        <p:nvPicPr>
          <p:cNvPr id="7" name="Picture 6">
            <a:extLst>
              <a:ext uri="{FF2B5EF4-FFF2-40B4-BE49-F238E27FC236}">
                <a16:creationId xmlns:a16="http://schemas.microsoft.com/office/drawing/2014/main" id="{EAC966EF-7C89-45CB-BC62-71F0BCFF9B4F}"/>
              </a:ext>
            </a:extLst>
          </p:cNvPr>
          <p:cNvPicPr>
            <a:picLocks noChangeAspect="1"/>
          </p:cNvPicPr>
          <p:nvPr/>
        </p:nvPicPr>
        <p:blipFill>
          <a:blip r:embed="rId3"/>
          <a:stretch>
            <a:fillRect/>
          </a:stretch>
        </p:blipFill>
        <p:spPr>
          <a:xfrm>
            <a:off x="975064" y="3966145"/>
            <a:ext cx="10343965" cy="1304925"/>
          </a:xfrm>
          <a:prstGeom prst="rect">
            <a:avLst/>
          </a:prstGeom>
        </p:spPr>
      </p:pic>
      <p:pic>
        <p:nvPicPr>
          <p:cNvPr id="8" name="Picture 7">
            <a:extLst>
              <a:ext uri="{FF2B5EF4-FFF2-40B4-BE49-F238E27FC236}">
                <a16:creationId xmlns:a16="http://schemas.microsoft.com/office/drawing/2014/main" id="{9FBF5DCF-DE71-4D5C-9D5D-2A9537C82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1517" y="5120850"/>
            <a:ext cx="1196578" cy="1196578"/>
          </a:xfrm>
          <a:prstGeom prst="rect">
            <a:avLst/>
          </a:prstGeom>
        </p:spPr>
      </p:pic>
    </p:spTree>
    <p:extLst>
      <p:ext uri="{BB962C8B-B14F-4D97-AF65-F5344CB8AC3E}">
        <p14:creationId xmlns:p14="http://schemas.microsoft.com/office/powerpoint/2010/main" val="135860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CD4C6F-34E7-4256-80EA-64BAFB927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517" y="5120850"/>
            <a:ext cx="1196578" cy="1196578"/>
          </a:xfrm>
          <a:prstGeom prst="rect">
            <a:avLst/>
          </a:prstGeom>
        </p:spPr>
      </p:pic>
      <p:sp>
        <p:nvSpPr>
          <p:cNvPr id="4" name="TextBox 3">
            <a:extLst>
              <a:ext uri="{FF2B5EF4-FFF2-40B4-BE49-F238E27FC236}">
                <a16:creationId xmlns:a16="http://schemas.microsoft.com/office/drawing/2014/main" id="{88794937-7334-4DB0-A6A5-C633E6DAAEE0}"/>
              </a:ext>
            </a:extLst>
          </p:cNvPr>
          <p:cNvSpPr txBox="1"/>
          <p:nvPr/>
        </p:nvSpPr>
        <p:spPr>
          <a:xfrm>
            <a:off x="2530136" y="2050742"/>
            <a:ext cx="6320901" cy="2123658"/>
          </a:xfrm>
          <a:prstGeom prst="rect">
            <a:avLst/>
          </a:prstGeom>
          <a:noFill/>
        </p:spPr>
        <p:txBody>
          <a:bodyPr wrap="square" rtlCol="0">
            <a:spAutoFit/>
          </a:bodyPr>
          <a:lstStyle/>
          <a:p>
            <a:pPr algn="ctr"/>
            <a:r>
              <a:rPr lang="en-US" sz="8000" dirty="0"/>
              <a:t>Thanks</a:t>
            </a:r>
          </a:p>
          <a:p>
            <a:pPr algn="ctr"/>
            <a:r>
              <a:rPr lang="en-US" sz="3200" dirty="0"/>
              <a:t>www.Growthjr.com</a:t>
            </a:r>
          </a:p>
          <a:p>
            <a:pPr algn="ctr"/>
            <a:r>
              <a:rPr lang="en-US" sz="2000" dirty="0" err="1"/>
              <a:t>Growthjr</a:t>
            </a:r>
            <a:r>
              <a:rPr lang="en-US" sz="2000" dirty="0"/>
              <a:t> Digital Services Pvt Ltd</a:t>
            </a:r>
            <a:endParaRPr lang="en-IN" sz="2000" dirty="0"/>
          </a:p>
        </p:txBody>
      </p:sp>
    </p:spTree>
    <p:extLst>
      <p:ext uri="{BB962C8B-B14F-4D97-AF65-F5344CB8AC3E}">
        <p14:creationId xmlns:p14="http://schemas.microsoft.com/office/powerpoint/2010/main" val="411412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C53E-B6D1-445A-B2B7-A0016BFE9EC3}"/>
              </a:ext>
            </a:extLst>
          </p:cNvPr>
          <p:cNvSpPr>
            <a:spLocks noGrp="1"/>
          </p:cNvSpPr>
          <p:nvPr>
            <p:ph type="title"/>
          </p:nvPr>
        </p:nvSpPr>
        <p:spPr/>
        <p:txBody>
          <a:bodyPr/>
          <a:lstStyle/>
          <a:p>
            <a:r>
              <a:rPr lang="en-US" dirty="0"/>
              <a:t>Philosophy</a:t>
            </a:r>
            <a:endParaRPr lang="en-IN" dirty="0"/>
          </a:p>
        </p:txBody>
      </p:sp>
      <p:sp>
        <p:nvSpPr>
          <p:cNvPr id="3" name="Content Placeholder 2">
            <a:extLst>
              <a:ext uri="{FF2B5EF4-FFF2-40B4-BE49-F238E27FC236}">
                <a16:creationId xmlns:a16="http://schemas.microsoft.com/office/drawing/2014/main" id="{3B9B82D0-BF96-438A-9E98-4F64929E96B8}"/>
              </a:ext>
            </a:extLst>
          </p:cNvPr>
          <p:cNvSpPr>
            <a:spLocks noGrp="1"/>
          </p:cNvSpPr>
          <p:nvPr>
            <p:ph idx="1"/>
          </p:nvPr>
        </p:nvSpPr>
        <p:spPr/>
        <p:txBody>
          <a:bodyPr/>
          <a:lstStyle/>
          <a:p>
            <a:pPr algn="ctr"/>
            <a:r>
              <a:rPr lang="en-US" b="1" u="sng" cap="all" dirty="0">
                <a:solidFill>
                  <a:schemeClr val="tx1"/>
                </a:solidFill>
              </a:rPr>
              <a:t>Create and grow your business today</a:t>
            </a:r>
          </a:p>
          <a:p>
            <a:pPr algn="ctr"/>
            <a:r>
              <a:rPr lang="en-US" b="1" cap="all" dirty="0">
                <a:solidFill>
                  <a:schemeClr val="tx1"/>
                </a:solidFill>
              </a:rPr>
              <a:t>We help businesses to grow their online presence by</a:t>
            </a:r>
            <a:br>
              <a:rPr lang="en-US" b="1" cap="all" dirty="0">
                <a:solidFill>
                  <a:schemeClr val="tx1"/>
                </a:solidFill>
              </a:rPr>
            </a:br>
            <a:r>
              <a:rPr lang="en-US" b="1" cap="all" dirty="0">
                <a:solidFill>
                  <a:schemeClr val="tx1"/>
                </a:solidFill>
              </a:rPr>
              <a:t>innovative methods and reach out.</a:t>
            </a:r>
          </a:p>
          <a:p>
            <a:br>
              <a:rPr lang="en-US" b="1" u="none" strike="noStrike" cap="all" dirty="0">
                <a:solidFill>
                  <a:srgbClr val="FFFFFF"/>
                </a:solidFill>
                <a:effectLst/>
                <a:hlinkClick r:id="rId2"/>
              </a:rPr>
            </a:br>
            <a:r>
              <a:rPr lang="en-US" u="none" strike="noStrike" cap="all" dirty="0">
                <a:solidFill>
                  <a:schemeClr val="tx1"/>
                </a:solidFill>
                <a:effectLst/>
              </a:rPr>
              <a:t>Digital Presence is no more a luxury but it’s necessity in current scenario. </a:t>
            </a:r>
          </a:p>
          <a:p>
            <a:r>
              <a:rPr lang="en-US" cap="all" dirty="0">
                <a:solidFill>
                  <a:schemeClr val="tx1"/>
                </a:solidFill>
              </a:rPr>
              <a:t>Having an experience team which understands every aspect of digital presence gives us upper hand over others. We not only prepare strategy but execute them as well to make our client’s business grow.</a:t>
            </a:r>
            <a:r>
              <a:rPr lang="en-US" u="none" strike="noStrike" cap="all" dirty="0">
                <a:solidFill>
                  <a:schemeClr val="tx1"/>
                </a:solidFill>
                <a:effectLst/>
              </a:rPr>
              <a:t> </a:t>
            </a:r>
            <a:endParaRPr lang="en-IN" dirty="0">
              <a:solidFill>
                <a:schemeClr val="tx1"/>
              </a:solidFill>
            </a:endParaRPr>
          </a:p>
        </p:txBody>
      </p:sp>
      <p:pic>
        <p:nvPicPr>
          <p:cNvPr id="4" name="Picture 3">
            <a:extLst>
              <a:ext uri="{FF2B5EF4-FFF2-40B4-BE49-F238E27FC236}">
                <a16:creationId xmlns:a16="http://schemas.microsoft.com/office/drawing/2014/main" id="{76AF5EF9-5760-41A5-8C64-F3B6A671F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5422" y="5120641"/>
            <a:ext cx="1196578" cy="1196578"/>
          </a:xfrm>
          <a:prstGeom prst="rect">
            <a:avLst/>
          </a:prstGeom>
        </p:spPr>
      </p:pic>
    </p:spTree>
    <p:extLst>
      <p:ext uri="{BB962C8B-B14F-4D97-AF65-F5344CB8AC3E}">
        <p14:creationId xmlns:p14="http://schemas.microsoft.com/office/powerpoint/2010/main" val="387698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9F8AE-ABA7-45C7-BB08-3DF6A1CACEEF}"/>
              </a:ext>
            </a:extLst>
          </p:cNvPr>
          <p:cNvSpPr txBox="1"/>
          <p:nvPr/>
        </p:nvSpPr>
        <p:spPr>
          <a:xfrm>
            <a:off x="1660124" y="1873188"/>
            <a:ext cx="8922059" cy="3046988"/>
          </a:xfrm>
          <a:prstGeom prst="rect">
            <a:avLst/>
          </a:prstGeom>
          <a:noFill/>
        </p:spPr>
        <p:txBody>
          <a:bodyPr wrap="square" rtlCol="0">
            <a:spAutoFit/>
          </a:bodyPr>
          <a:lstStyle/>
          <a:p>
            <a:r>
              <a:rPr lang="en-US" sz="9600" dirty="0"/>
              <a:t>Our work &amp; achievements</a:t>
            </a:r>
            <a:endParaRPr lang="en-IN" sz="9600" dirty="0"/>
          </a:p>
        </p:txBody>
      </p:sp>
      <p:pic>
        <p:nvPicPr>
          <p:cNvPr id="3" name="Picture 2">
            <a:extLst>
              <a:ext uri="{FF2B5EF4-FFF2-40B4-BE49-F238E27FC236}">
                <a16:creationId xmlns:a16="http://schemas.microsoft.com/office/drawing/2014/main" id="{D0BB12A3-1D1E-4D10-9CDA-04B70AAA2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517" y="5120850"/>
            <a:ext cx="1196578" cy="1196578"/>
          </a:xfrm>
          <a:prstGeom prst="rect">
            <a:avLst/>
          </a:prstGeom>
        </p:spPr>
      </p:pic>
    </p:spTree>
    <p:extLst>
      <p:ext uri="{BB962C8B-B14F-4D97-AF65-F5344CB8AC3E}">
        <p14:creationId xmlns:p14="http://schemas.microsoft.com/office/powerpoint/2010/main" val="170361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BC57F-0E8C-4824-B8E4-AD7D1615893C}"/>
              </a:ext>
            </a:extLst>
          </p:cNvPr>
          <p:cNvSpPr>
            <a:spLocks noGrp="1"/>
          </p:cNvSpPr>
          <p:nvPr>
            <p:ph type="title"/>
          </p:nvPr>
        </p:nvSpPr>
        <p:spPr/>
        <p:txBody>
          <a:bodyPr/>
          <a:lstStyle/>
          <a:p>
            <a:r>
              <a:rPr lang="en-US" dirty="0" err="1"/>
              <a:t>Snapmint</a:t>
            </a:r>
            <a:endParaRPr lang="en-IN" dirty="0"/>
          </a:p>
        </p:txBody>
      </p:sp>
      <p:sp>
        <p:nvSpPr>
          <p:cNvPr id="4" name="TextBox 3">
            <a:extLst>
              <a:ext uri="{FF2B5EF4-FFF2-40B4-BE49-F238E27FC236}">
                <a16:creationId xmlns:a16="http://schemas.microsoft.com/office/drawing/2014/main" id="{FA9A1601-DEE4-46A9-92FE-D190470A18D8}"/>
              </a:ext>
            </a:extLst>
          </p:cNvPr>
          <p:cNvSpPr txBox="1"/>
          <p:nvPr/>
        </p:nvSpPr>
        <p:spPr>
          <a:xfrm>
            <a:off x="1097280" y="2246050"/>
            <a:ext cx="7025788" cy="3139321"/>
          </a:xfrm>
          <a:prstGeom prst="rect">
            <a:avLst/>
          </a:prstGeom>
          <a:noFill/>
        </p:spPr>
        <p:txBody>
          <a:bodyPr wrap="square" rtlCol="0">
            <a:spAutoFit/>
          </a:bodyPr>
          <a:lstStyle/>
          <a:p>
            <a:r>
              <a:rPr lang="en-US" dirty="0"/>
              <a:t>Objective: Scale with low CAC</a:t>
            </a:r>
          </a:p>
          <a:p>
            <a:endParaRPr lang="en-US" dirty="0"/>
          </a:p>
          <a:p>
            <a:pPr marL="285750" indent="-285750">
              <a:buFont typeface="Arial" panose="020B0604020202020204" pitchFamily="34" charset="0"/>
              <a:buChar char="•"/>
            </a:pPr>
            <a:r>
              <a:rPr lang="en-US" dirty="0" err="1"/>
              <a:t>Snapmint</a:t>
            </a:r>
            <a:r>
              <a:rPr lang="en-US" dirty="0"/>
              <a:t> is a financial app, providing easy EMI shopping on big </a:t>
            </a:r>
            <a:r>
              <a:rPr lang="en-US" dirty="0" err="1"/>
              <a:t>ecom</a:t>
            </a:r>
            <a:r>
              <a:rPr lang="en-US" dirty="0"/>
              <a:t> websites</a:t>
            </a:r>
          </a:p>
          <a:p>
            <a:pPr marL="285750" indent="-285750">
              <a:buFont typeface="Arial" panose="020B0604020202020204" pitchFamily="34" charset="0"/>
              <a:buChar char="•"/>
            </a:pPr>
            <a:r>
              <a:rPr lang="en-US" dirty="0"/>
              <a:t>Though they have big names under their umbrella but still scale wasn’t that great</a:t>
            </a:r>
          </a:p>
          <a:p>
            <a:pPr marL="285750" indent="-285750">
              <a:buFont typeface="Arial" panose="020B0604020202020204" pitchFamily="34" charset="0"/>
              <a:buChar char="•"/>
            </a:pPr>
            <a:r>
              <a:rPr lang="en-US" dirty="0"/>
              <a:t>We had a look at their structure &amp; started working on correcting measurement, campaign structure &amp; results optimization</a:t>
            </a:r>
          </a:p>
          <a:p>
            <a:pPr marL="285750" indent="-285750">
              <a:buFont typeface="Arial" panose="020B0604020202020204" pitchFamily="34" charset="0"/>
              <a:buChar char="•"/>
            </a:pPr>
            <a:r>
              <a:rPr lang="en-US" dirty="0"/>
              <a:t>After a month app installs </a:t>
            </a:r>
            <a:r>
              <a:rPr lang="en-US" dirty="0" err="1"/>
              <a:t>inc</a:t>
            </a:r>
            <a:r>
              <a:rPr lang="en-US" dirty="0"/>
              <a:t> by 3x &amp; sign ups have gone up by 240%. Since revenue is long cycle for them but we already beaten last few months in terms of net revenue garnered in Oct month.</a:t>
            </a:r>
            <a:endParaRPr lang="en-IN" dirty="0"/>
          </a:p>
        </p:txBody>
      </p:sp>
      <p:pic>
        <p:nvPicPr>
          <p:cNvPr id="6" name="Picture 5">
            <a:extLst>
              <a:ext uri="{FF2B5EF4-FFF2-40B4-BE49-F238E27FC236}">
                <a16:creationId xmlns:a16="http://schemas.microsoft.com/office/drawing/2014/main" id="{78AFA600-76F2-4280-A520-1722C8D00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517" y="5120850"/>
            <a:ext cx="1196578" cy="1196578"/>
          </a:xfrm>
          <a:prstGeom prst="rect">
            <a:avLst/>
          </a:prstGeom>
        </p:spPr>
      </p:pic>
      <p:sp>
        <p:nvSpPr>
          <p:cNvPr id="3" name="Content Placeholder 2">
            <a:extLst>
              <a:ext uri="{FF2B5EF4-FFF2-40B4-BE49-F238E27FC236}">
                <a16:creationId xmlns:a16="http://schemas.microsoft.com/office/drawing/2014/main" id="{7623F22E-FDB3-4864-B12A-0F37B58F8F6F}"/>
              </a:ext>
            </a:extLst>
          </p:cNvPr>
          <p:cNvSpPr>
            <a:spLocks noGrp="1"/>
          </p:cNvSpPr>
          <p:nvPr>
            <p:ph idx="1"/>
          </p:nvPr>
        </p:nvSpPr>
        <p:spPr/>
        <p:txBody>
          <a:bodyPr/>
          <a:lstStyle/>
          <a:p>
            <a:endParaRPr lang="en-IN" dirty="0"/>
          </a:p>
        </p:txBody>
      </p:sp>
      <p:pic>
        <p:nvPicPr>
          <p:cNvPr id="5" name="Picture 2" descr="Snapmint: Shop on EMI without credit card by Snapmint Financial Services  Private Limited - (Android Apps) — AppAgg">
            <a:extLst>
              <a:ext uri="{FF2B5EF4-FFF2-40B4-BE49-F238E27FC236}">
                <a16:creationId xmlns:a16="http://schemas.microsoft.com/office/drawing/2014/main" id="{190AE2AA-2052-4CB0-A9B4-17E6A4472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7064" y="1982138"/>
            <a:ext cx="1798616" cy="388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89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BC57F-0E8C-4824-B8E4-AD7D1615893C}"/>
              </a:ext>
            </a:extLst>
          </p:cNvPr>
          <p:cNvSpPr>
            <a:spLocks noGrp="1"/>
          </p:cNvSpPr>
          <p:nvPr>
            <p:ph type="title"/>
          </p:nvPr>
        </p:nvSpPr>
        <p:spPr/>
        <p:txBody>
          <a:bodyPr/>
          <a:lstStyle/>
          <a:p>
            <a:r>
              <a:rPr lang="en-US" dirty="0" err="1"/>
              <a:t>Creditsathi</a:t>
            </a:r>
            <a:endParaRPr lang="en-IN" dirty="0"/>
          </a:p>
        </p:txBody>
      </p:sp>
      <p:sp>
        <p:nvSpPr>
          <p:cNvPr id="4" name="TextBox 3">
            <a:extLst>
              <a:ext uri="{FF2B5EF4-FFF2-40B4-BE49-F238E27FC236}">
                <a16:creationId xmlns:a16="http://schemas.microsoft.com/office/drawing/2014/main" id="{FA9A1601-DEE4-46A9-92FE-D190470A18D8}"/>
              </a:ext>
            </a:extLst>
          </p:cNvPr>
          <p:cNvSpPr txBox="1"/>
          <p:nvPr/>
        </p:nvSpPr>
        <p:spPr>
          <a:xfrm>
            <a:off x="1097280" y="2246050"/>
            <a:ext cx="7025788" cy="3139321"/>
          </a:xfrm>
          <a:prstGeom prst="rect">
            <a:avLst/>
          </a:prstGeom>
          <a:noFill/>
        </p:spPr>
        <p:txBody>
          <a:bodyPr wrap="square" rtlCol="0">
            <a:spAutoFit/>
          </a:bodyPr>
          <a:lstStyle/>
          <a:p>
            <a:r>
              <a:rPr lang="en-US" dirty="0"/>
              <a:t>Objective: Inc leads at low cost</a:t>
            </a:r>
          </a:p>
          <a:p>
            <a:endParaRPr lang="en-US" dirty="0"/>
          </a:p>
          <a:p>
            <a:pPr marL="285750" indent="-285750">
              <a:buFont typeface="Arial" panose="020B0604020202020204" pitchFamily="34" charset="0"/>
              <a:buChar char="•"/>
            </a:pPr>
            <a:r>
              <a:rPr lang="en-US" dirty="0" err="1"/>
              <a:t>Creditsathi</a:t>
            </a:r>
            <a:r>
              <a:rPr lang="en-US" dirty="0"/>
              <a:t> partnered with leading credit card banks to provide low limit CCs.</a:t>
            </a:r>
          </a:p>
          <a:p>
            <a:pPr marL="285750" indent="-285750">
              <a:buFont typeface="Arial" panose="020B0604020202020204" pitchFamily="34" charset="0"/>
              <a:buChar char="•"/>
            </a:pPr>
            <a:r>
              <a:rPr lang="en-US" dirty="0"/>
              <a:t>They were generating 1000+ leads/day with decent cost but they wanted to know if this is the optimum level.</a:t>
            </a:r>
          </a:p>
          <a:p>
            <a:pPr marL="285750" indent="-285750">
              <a:buFont typeface="Arial" panose="020B0604020202020204" pitchFamily="34" charset="0"/>
              <a:buChar char="•"/>
            </a:pPr>
            <a:r>
              <a:rPr lang="en-US" dirty="0"/>
              <a:t>We had a look at their structure &amp; started working on correcting measurement, campaign structure &amp; results optimization</a:t>
            </a:r>
          </a:p>
          <a:p>
            <a:pPr marL="285750" indent="-285750">
              <a:buFont typeface="Arial" panose="020B0604020202020204" pitchFamily="34" charset="0"/>
              <a:buChar char="•"/>
            </a:pPr>
            <a:r>
              <a:rPr lang="en-US" dirty="0"/>
              <a:t>After 2 months leads have increased by 2.3x with 15% drop in CPL.</a:t>
            </a:r>
          </a:p>
          <a:p>
            <a:pPr marL="285750" indent="-285750">
              <a:buFont typeface="Arial" panose="020B0604020202020204" pitchFamily="34" charset="0"/>
              <a:buChar char="•"/>
            </a:pPr>
            <a:r>
              <a:rPr lang="en-US" dirty="0"/>
              <a:t>We did multiple tests such as phrase, image, form menu change, website optimization to create better quality leads.</a:t>
            </a:r>
            <a:endParaRPr lang="en-IN" dirty="0"/>
          </a:p>
        </p:txBody>
      </p:sp>
      <p:pic>
        <p:nvPicPr>
          <p:cNvPr id="6" name="Picture 5">
            <a:extLst>
              <a:ext uri="{FF2B5EF4-FFF2-40B4-BE49-F238E27FC236}">
                <a16:creationId xmlns:a16="http://schemas.microsoft.com/office/drawing/2014/main" id="{78AFA600-76F2-4280-A520-1722C8D00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517" y="5120850"/>
            <a:ext cx="1196578" cy="1196578"/>
          </a:xfrm>
          <a:prstGeom prst="rect">
            <a:avLst/>
          </a:prstGeom>
        </p:spPr>
      </p:pic>
      <p:pic>
        <p:nvPicPr>
          <p:cNvPr id="2050" name="Picture 2" descr="Creditsathi Fintech - Home | Facebook">
            <a:extLst>
              <a:ext uri="{FF2B5EF4-FFF2-40B4-BE49-F238E27FC236}">
                <a16:creationId xmlns:a16="http://schemas.microsoft.com/office/drawing/2014/main" id="{233AFD20-77C4-429A-A8FB-B92423E27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399" y="2091108"/>
            <a:ext cx="3139321" cy="313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126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BC57F-0E8C-4824-B8E4-AD7D1615893C}"/>
              </a:ext>
            </a:extLst>
          </p:cNvPr>
          <p:cNvSpPr>
            <a:spLocks noGrp="1"/>
          </p:cNvSpPr>
          <p:nvPr>
            <p:ph type="title"/>
          </p:nvPr>
        </p:nvSpPr>
        <p:spPr/>
        <p:txBody>
          <a:bodyPr/>
          <a:lstStyle/>
          <a:p>
            <a:r>
              <a:rPr lang="en-US" dirty="0"/>
              <a:t>Work exp with Paytm</a:t>
            </a:r>
            <a:endParaRPr lang="en-IN" dirty="0"/>
          </a:p>
        </p:txBody>
      </p:sp>
      <p:sp>
        <p:nvSpPr>
          <p:cNvPr id="4" name="TextBox 3">
            <a:extLst>
              <a:ext uri="{FF2B5EF4-FFF2-40B4-BE49-F238E27FC236}">
                <a16:creationId xmlns:a16="http://schemas.microsoft.com/office/drawing/2014/main" id="{FA9A1601-DEE4-46A9-92FE-D190470A18D8}"/>
              </a:ext>
            </a:extLst>
          </p:cNvPr>
          <p:cNvSpPr txBox="1"/>
          <p:nvPr/>
        </p:nvSpPr>
        <p:spPr>
          <a:xfrm>
            <a:off x="1097280" y="2246050"/>
            <a:ext cx="7025788" cy="2031325"/>
          </a:xfrm>
          <a:prstGeom prst="rect">
            <a:avLst/>
          </a:prstGeom>
          <a:noFill/>
        </p:spPr>
        <p:txBody>
          <a:bodyPr wrap="square" rtlCol="0">
            <a:spAutoFit/>
          </a:bodyPr>
          <a:lstStyle/>
          <a:p>
            <a:r>
              <a:rPr lang="en-US" dirty="0"/>
              <a:t>Mr. Sandeep was handling Paytm Wallet, Paytm Fashion Growth</a:t>
            </a:r>
          </a:p>
          <a:p>
            <a:endParaRPr lang="en-US" dirty="0"/>
          </a:p>
          <a:p>
            <a:pPr marL="285750" indent="-285750">
              <a:buFont typeface="Arial" panose="020B0604020202020204" pitchFamily="34" charset="0"/>
              <a:buChar char="•"/>
            </a:pPr>
            <a:r>
              <a:rPr lang="en-US" dirty="0"/>
              <a:t>In his tenure with Paytm Sandeep was handling Paytm wallet’s growth, when it used to be a separate app.</a:t>
            </a:r>
          </a:p>
          <a:p>
            <a:pPr marL="285750" indent="-285750">
              <a:buFont typeface="Arial" panose="020B0604020202020204" pitchFamily="34" charset="0"/>
              <a:buChar char="•"/>
            </a:pPr>
            <a:r>
              <a:rPr lang="en-US" dirty="0"/>
              <a:t>Sandeep has fair knowledge of MMPs(</a:t>
            </a:r>
            <a:r>
              <a:rPr lang="en-US" dirty="0" err="1"/>
              <a:t>Appsflyer</a:t>
            </a:r>
            <a:r>
              <a:rPr lang="en-US" dirty="0"/>
              <a:t>, Adjust Firebase Etc.)</a:t>
            </a:r>
          </a:p>
          <a:p>
            <a:pPr marL="285750" indent="-285750">
              <a:buFont typeface="Arial" panose="020B0604020202020204" pitchFamily="34" charset="0"/>
              <a:buChar char="•"/>
            </a:pPr>
            <a:r>
              <a:rPr lang="en-US" dirty="0"/>
              <a:t>He has worked on App </a:t>
            </a:r>
            <a:r>
              <a:rPr lang="en-US" dirty="0" err="1"/>
              <a:t>acquisiton</a:t>
            </a:r>
            <a:r>
              <a:rPr lang="en-US" dirty="0"/>
              <a:t> campaigns (UAC, UAC 3.0, FB AAA).</a:t>
            </a:r>
          </a:p>
        </p:txBody>
      </p:sp>
      <p:pic>
        <p:nvPicPr>
          <p:cNvPr id="6" name="Picture 5">
            <a:extLst>
              <a:ext uri="{FF2B5EF4-FFF2-40B4-BE49-F238E27FC236}">
                <a16:creationId xmlns:a16="http://schemas.microsoft.com/office/drawing/2014/main" id="{78AFA600-76F2-4280-A520-1722C8D00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517" y="5120850"/>
            <a:ext cx="1196578" cy="1196578"/>
          </a:xfrm>
          <a:prstGeom prst="rect">
            <a:avLst/>
          </a:prstGeom>
        </p:spPr>
      </p:pic>
      <p:pic>
        <p:nvPicPr>
          <p:cNvPr id="2050" name="Picture 2" descr="Creditsathi Fintech - Home | Facebook">
            <a:extLst>
              <a:ext uri="{FF2B5EF4-FFF2-40B4-BE49-F238E27FC236}">
                <a16:creationId xmlns:a16="http://schemas.microsoft.com/office/drawing/2014/main" id="{233AFD20-77C4-429A-A8FB-B92423E27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399" y="2091108"/>
            <a:ext cx="3139321" cy="313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67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BC57F-0E8C-4824-B8E4-AD7D1615893C}"/>
              </a:ext>
            </a:extLst>
          </p:cNvPr>
          <p:cNvSpPr>
            <a:spLocks noGrp="1"/>
          </p:cNvSpPr>
          <p:nvPr>
            <p:ph type="title"/>
          </p:nvPr>
        </p:nvSpPr>
        <p:spPr/>
        <p:txBody>
          <a:bodyPr/>
          <a:lstStyle/>
          <a:p>
            <a:r>
              <a:rPr lang="en-US" dirty="0"/>
              <a:t>The Loom</a:t>
            </a:r>
            <a:endParaRPr lang="en-IN" dirty="0"/>
          </a:p>
        </p:txBody>
      </p:sp>
      <p:pic>
        <p:nvPicPr>
          <p:cNvPr id="1026" name="Picture 2" descr="The Loom by Shella Gillus">
            <a:extLst>
              <a:ext uri="{FF2B5EF4-FFF2-40B4-BE49-F238E27FC236}">
                <a16:creationId xmlns:a16="http://schemas.microsoft.com/office/drawing/2014/main" id="{C4ECE3EF-7BAC-4AC4-A957-69746A1C1D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08754" y="2108200"/>
            <a:ext cx="2359399" cy="37607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9A1601-DEE4-46A9-92FE-D190470A18D8}"/>
              </a:ext>
            </a:extLst>
          </p:cNvPr>
          <p:cNvSpPr txBox="1"/>
          <p:nvPr/>
        </p:nvSpPr>
        <p:spPr>
          <a:xfrm>
            <a:off x="1097280" y="2246050"/>
            <a:ext cx="7025788" cy="2862322"/>
          </a:xfrm>
          <a:prstGeom prst="rect">
            <a:avLst/>
          </a:prstGeom>
          <a:noFill/>
        </p:spPr>
        <p:txBody>
          <a:bodyPr wrap="square" rtlCol="0">
            <a:spAutoFit/>
          </a:bodyPr>
          <a:lstStyle/>
          <a:p>
            <a:r>
              <a:rPr lang="en-US" dirty="0"/>
              <a:t>Objective: Scale with ROAS</a:t>
            </a:r>
          </a:p>
          <a:p>
            <a:endParaRPr lang="en-US" dirty="0"/>
          </a:p>
          <a:p>
            <a:pPr marL="285750" indent="-285750">
              <a:buFont typeface="Arial" panose="020B0604020202020204" pitchFamily="34" charset="0"/>
              <a:buChar char="•"/>
            </a:pPr>
            <a:r>
              <a:rPr lang="en-US" dirty="0"/>
              <a:t>Mr. Aman reached out to us with goal of making them scale without impacting much of ROAS</a:t>
            </a:r>
          </a:p>
          <a:p>
            <a:pPr marL="285750" indent="-285750">
              <a:buFont typeface="Arial" panose="020B0604020202020204" pitchFamily="34" charset="0"/>
              <a:buChar char="•"/>
            </a:pPr>
            <a:r>
              <a:rPr lang="en-US" dirty="0"/>
              <a:t>We’ve started omni channel approach &amp; it worked really well since they already had a base which they weren’t utilizing</a:t>
            </a:r>
          </a:p>
          <a:p>
            <a:pPr marL="285750" indent="-285750">
              <a:buFont typeface="Arial" panose="020B0604020202020204" pitchFamily="34" charset="0"/>
              <a:buChar char="•"/>
            </a:pPr>
            <a:r>
              <a:rPr lang="en-US" dirty="0"/>
              <a:t>We have created smart customer segments, personalized messages &amp; drip campaigns</a:t>
            </a:r>
          </a:p>
          <a:p>
            <a:pPr marL="285750" indent="-285750">
              <a:buFont typeface="Arial" panose="020B0604020202020204" pitchFamily="34" charset="0"/>
              <a:buChar char="•"/>
            </a:pPr>
            <a:r>
              <a:rPr lang="en-US" dirty="0"/>
              <a:t>In 3 months we have provided 2x scale with blended 15x ROAS</a:t>
            </a:r>
          </a:p>
          <a:p>
            <a:pPr marL="285750" indent="-285750">
              <a:buFont typeface="Arial" panose="020B0604020202020204" pitchFamily="34" charset="0"/>
              <a:buChar char="•"/>
            </a:pPr>
            <a:r>
              <a:rPr lang="en-US" dirty="0"/>
              <a:t>Mr. Aman gave us good feedback on our website as well</a:t>
            </a:r>
            <a:endParaRPr lang="en-IN" dirty="0"/>
          </a:p>
        </p:txBody>
      </p:sp>
      <p:pic>
        <p:nvPicPr>
          <p:cNvPr id="6" name="Picture 5">
            <a:extLst>
              <a:ext uri="{FF2B5EF4-FFF2-40B4-BE49-F238E27FC236}">
                <a16:creationId xmlns:a16="http://schemas.microsoft.com/office/drawing/2014/main" id="{78AFA600-76F2-4280-A520-1722C8D00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517" y="5120850"/>
            <a:ext cx="1196578" cy="1196578"/>
          </a:xfrm>
          <a:prstGeom prst="rect">
            <a:avLst/>
          </a:prstGeom>
        </p:spPr>
      </p:pic>
    </p:spTree>
    <p:extLst>
      <p:ext uri="{BB962C8B-B14F-4D97-AF65-F5344CB8AC3E}">
        <p14:creationId xmlns:p14="http://schemas.microsoft.com/office/powerpoint/2010/main" val="346292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53B95-FAA9-4221-9728-49FA17E16EA9}"/>
              </a:ext>
            </a:extLst>
          </p:cNvPr>
          <p:cNvSpPr>
            <a:spLocks noGrp="1"/>
          </p:cNvSpPr>
          <p:nvPr>
            <p:ph type="title"/>
          </p:nvPr>
        </p:nvSpPr>
        <p:spPr/>
        <p:txBody>
          <a:bodyPr/>
          <a:lstStyle/>
          <a:p>
            <a:r>
              <a:rPr lang="en-US" dirty="0" err="1"/>
              <a:t>Navyas</a:t>
            </a:r>
            <a:r>
              <a:rPr lang="en-US" dirty="0"/>
              <a:t> Fashion</a:t>
            </a:r>
            <a:endParaRPr lang="en-IN" dirty="0"/>
          </a:p>
        </p:txBody>
      </p:sp>
      <p:sp>
        <p:nvSpPr>
          <p:cNvPr id="4" name="Content Placeholder 3">
            <a:extLst>
              <a:ext uri="{FF2B5EF4-FFF2-40B4-BE49-F238E27FC236}">
                <a16:creationId xmlns:a16="http://schemas.microsoft.com/office/drawing/2014/main" id="{AD5A1DD1-B6E3-4573-95FA-E3489005EDFA}"/>
              </a:ext>
            </a:extLst>
          </p:cNvPr>
          <p:cNvSpPr>
            <a:spLocks noGrp="1"/>
          </p:cNvSpPr>
          <p:nvPr>
            <p:ph idx="1"/>
          </p:nvPr>
        </p:nvSpPr>
        <p:spPr>
          <a:xfrm>
            <a:off x="5154928" y="2108201"/>
            <a:ext cx="6000751" cy="3760891"/>
          </a:xfrm>
        </p:spPr>
        <p:txBody>
          <a:bodyPr/>
          <a:lstStyle/>
          <a:p>
            <a:endParaRPr lang="en-IN" dirty="0"/>
          </a:p>
        </p:txBody>
      </p:sp>
      <p:pic>
        <p:nvPicPr>
          <p:cNvPr id="2052" name="Picture 4" descr="Navyas Fashion - Online Store for Indian Fabrics, Clothing, Scarves &amp; Home  Décor">
            <a:extLst>
              <a:ext uri="{FF2B5EF4-FFF2-40B4-BE49-F238E27FC236}">
                <a16:creationId xmlns:a16="http://schemas.microsoft.com/office/drawing/2014/main" id="{C79751E5-7BD1-44CC-BD65-3EC247EFF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930" y="2087667"/>
            <a:ext cx="6000750" cy="3781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043457-E618-468F-ACE7-92906625A59E}"/>
              </a:ext>
            </a:extLst>
          </p:cNvPr>
          <p:cNvSpPr txBox="1"/>
          <p:nvPr/>
        </p:nvSpPr>
        <p:spPr>
          <a:xfrm>
            <a:off x="1097280" y="2228295"/>
            <a:ext cx="3723295" cy="4247317"/>
          </a:xfrm>
          <a:prstGeom prst="rect">
            <a:avLst/>
          </a:prstGeom>
          <a:noFill/>
        </p:spPr>
        <p:txBody>
          <a:bodyPr wrap="square" rtlCol="0">
            <a:spAutoFit/>
          </a:bodyPr>
          <a:lstStyle/>
          <a:p>
            <a:r>
              <a:rPr lang="en-US" dirty="0"/>
              <a:t>Objective: Stable sales with scale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Comparatively smaller brand when we approached them 10 months back. </a:t>
            </a:r>
          </a:p>
          <a:p>
            <a:pPr marL="285750" indent="-285750">
              <a:buFont typeface="Arial" panose="020B0604020202020204" pitchFamily="34" charset="0"/>
              <a:buChar char="•"/>
            </a:pPr>
            <a:r>
              <a:rPr lang="en-US" dirty="0"/>
              <a:t>We not only suggested good media mix with almost no branding but also what products are trending &amp; what other categories they should get benefit of.</a:t>
            </a:r>
          </a:p>
          <a:p>
            <a:pPr marL="285750" indent="-285750">
              <a:buFont typeface="Arial" panose="020B0604020202020204" pitchFamily="34" charset="0"/>
              <a:buChar char="•"/>
            </a:pPr>
            <a:r>
              <a:rPr lang="en-US" dirty="0"/>
              <a:t>They recently shifted to much bigger space eying to increasing online orders.</a:t>
            </a:r>
          </a:p>
          <a:p>
            <a:pPr marL="285750" indent="-285750">
              <a:buFont typeface="Arial" panose="020B0604020202020204" pitchFamily="34" charset="0"/>
              <a:buChar char="•"/>
            </a:pPr>
            <a:r>
              <a:rPr lang="en-US" dirty="0"/>
              <a:t>Mr. Sameer is kind enough to give us positive review on our website</a:t>
            </a:r>
            <a:endParaRPr lang="en-IN" dirty="0"/>
          </a:p>
        </p:txBody>
      </p:sp>
      <p:pic>
        <p:nvPicPr>
          <p:cNvPr id="8" name="Picture 7">
            <a:extLst>
              <a:ext uri="{FF2B5EF4-FFF2-40B4-BE49-F238E27FC236}">
                <a16:creationId xmlns:a16="http://schemas.microsoft.com/office/drawing/2014/main" id="{AD79DA6A-5F3A-4401-957E-C0041E39C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8289" y="5397622"/>
            <a:ext cx="919805" cy="919805"/>
          </a:xfrm>
          <a:prstGeom prst="rect">
            <a:avLst/>
          </a:prstGeom>
        </p:spPr>
      </p:pic>
    </p:spTree>
    <p:extLst>
      <p:ext uri="{BB962C8B-B14F-4D97-AF65-F5344CB8AC3E}">
        <p14:creationId xmlns:p14="http://schemas.microsoft.com/office/powerpoint/2010/main" val="134608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3DAA-75F6-41C0-B593-2FCC50C58514}"/>
              </a:ext>
            </a:extLst>
          </p:cNvPr>
          <p:cNvSpPr>
            <a:spLocks noGrp="1"/>
          </p:cNvSpPr>
          <p:nvPr>
            <p:ph type="title"/>
          </p:nvPr>
        </p:nvSpPr>
        <p:spPr/>
        <p:txBody>
          <a:bodyPr/>
          <a:lstStyle/>
          <a:p>
            <a:r>
              <a:rPr lang="en-US" dirty="0"/>
              <a:t>The Burn Soul</a:t>
            </a:r>
            <a:endParaRPr lang="en-IN" dirty="0"/>
          </a:p>
        </p:txBody>
      </p:sp>
      <p:pic>
        <p:nvPicPr>
          <p:cNvPr id="3074" name="Picture 2" descr="The Burnt Soul: Our Fashion Line Is Inspired By Stories, Each Collection  Tells A New Tale Of Adventure | Urban Asian">
            <a:extLst>
              <a:ext uri="{FF2B5EF4-FFF2-40B4-BE49-F238E27FC236}">
                <a16:creationId xmlns:a16="http://schemas.microsoft.com/office/drawing/2014/main" id="{AA38887A-2754-4F1F-81EA-CCE663A01B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72045" y="1912891"/>
            <a:ext cx="3760788" cy="37607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3AFCDC-937F-4C12-BE46-55E3911E791B}"/>
              </a:ext>
            </a:extLst>
          </p:cNvPr>
          <p:cNvSpPr txBox="1"/>
          <p:nvPr/>
        </p:nvSpPr>
        <p:spPr>
          <a:xfrm>
            <a:off x="1270224" y="2130641"/>
            <a:ext cx="5699464" cy="3139321"/>
          </a:xfrm>
          <a:prstGeom prst="rect">
            <a:avLst/>
          </a:prstGeom>
          <a:noFill/>
        </p:spPr>
        <p:txBody>
          <a:bodyPr wrap="square" rtlCol="0">
            <a:spAutoFit/>
          </a:bodyPr>
          <a:lstStyle/>
          <a:p>
            <a:r>
              <a:rPr lang="en-US" dirty="0"/>
              <a:t>Objective: Scale with no compromise to brand positioning</a:t>
            </a:r>
          </a:p>
          <a:p>
            <a:endParaRPr lang="en-US" dirty="0"/>
          </a:p>
          <a:p>
            <a:pPr marL="285750" indent="-285750">
              <a:buFont typeface="Arial" panose="020B0604020202020204" pitchFamily="34" charset="0"/>
              <a:buChar char="•"/>
            </a:pPr>
            <a:r>
              <a:rPr lang="en-US" dirty="0"/>
              <a:t>TBS Is present in Indian market for 3+ years but were not getting adequate response in terms of sales despite good product, celebrity endorsement etc.</a:t>
            </a:r>
          </a:p>
          <a:p>
            <a:pPr marL="285750" indent="-285750">
              <a:buFont typeface="Arial" panose="020B0604020202020204" pitchFamily="34" charset="0"/>
              <a:buChar char="•"/>
            </a:pPr>
            <a:r>
              <a:rPr lang="en-US" dirty="0"/>
              <a:t>We’ve found gaps in their current campaigns &amp; asked for 2 months time to make their basics correct.</a:t>
            </a:r>
          </a:p>
          <a:p>
            <a:pPr marL="285750" indent="-285750">
              <a:buFont typeface="Arial" panose="020B0604020202020204" pitchFamily="34" charset="0"/>
              <a:buChar char="•"/>
            </a:pPr>
            <a:r>
              <a:rPr lang="en-US" dirty="0"/>
              <a:t>We worked on customer flow on website, UI/UX, website campaigns &amp; online marketing</a:t>
            </a:r>
          </a:p>
          <a:p>
            <a:pPr marL="285750" indent="-285750">
              <a:buFont typeface="Arial" panose="020B0604020202020204" pitchFamily="34" charset="0"/>
              <a:buChar char="•"/>
            </a:pPr>
            <a:r>
              <a:rPr lang="en-US" dirty="0"/>
              <a:t>It’s been an year &amp; revenue is 300% vs last year, same period.</a:t>
            </a:r>
            <a:endParaRPr lang="en-IN" dirty="0"/>
          </a:p>
        </p:txBody>
      </p:sp>
      <p:pic>
        <p:nvPicPr>
          <p:cNvPr id="6" name="Picture 5">
            <a:extLst>
              <a:ext uri="{FF2B5EF4-FFF2-40B4-BE49-F238E27FC236}">
                <a16:creationId xmlns:a16="http://schemas.microsoft.com/office/drawing/2014/main" id="{D72E2CDE-0122-4CA9-A8EF-2D78AB347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517" y="5120850"/>
            <a:ext cx="1196578" cy="1196578"/>
          </a:xfrm>
          <a:prstGeom prst="rect">
            <a:avLst/>
          </a:prstGeom>
        </p:spPr>
      </p:pic>
    </p:spTree>
    <p:extLst>
      <p:ext uri="{BB962C8B-B14F-4D97-AF65-F5344CB8AC3E}">
        <p14:creationId xmlns:p14="http://schemas.microsoft.com/office/powerpoint/2010/main" val="3095475147"/>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{9A881881-F633-46B2-B5A6-EDCD2FEEC800}tf11437505_win32</Template>
  <TotalTime>49</TotalTime>
  <Words>674</Words>
  <Application>Microsoft Office PowerPoint</Application>
  <PresentationFormat>Widescreen</PresentationFormat>
  <Paragraphs>62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Georgia Pro Cond Light</vt:lpstr>
      <vt:lpstr>Speak Pro</vt:lpstr>
      <vt:lpstr>RetrospectVTI</vt:lpstr>
      <vt:lpstr>GrowthJr</vt:lpstr>
      <vt:lpstr>Philosophy</vt:lpstr>
      <vt:lpstr>PowerPoint Presentation</vt:lpstr>
      <vt:lpstr>Snapmint</vt:lpstr>
      <vt:lpstr>Creditsathi</vt:lpstr>
      <vt:lpstr>Work exp with Paytm</vt:lpstr>
      <vt:lpstr>The Loom</vt:lpstr>
      <vt:lpstr>Navyas Fashion</vt:lpstr>
      <vt:lpstr>The Burn Soul</vt:lpstr>
      <vt:lpstr>Relaxo Footwear</vt:lpstr>
      <vt:lpstr>Brand we work with…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GrowthJr</dc:title>
  <dc:creator>sandeep Kumar</dc:creator>
  <cp:lastModifiedBy>sandeep Kumar</cp:lastModifiedBy>
  <cp:revision>6</cp:revision>
  <dcterms:created xsi:type="dcterms:W3CDTF">2021-04-07T09:00:00Z</dcterms:created>
  <dcterms:modified xsi:type="dcterms:W3CDTF">2021-11-29T05:18:14Z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