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71" r:id="rId12"/>
    <p:sldId id="266" r:id="rId13"/>
    <p:sldId id="267" r:id="rId14"/>
    <p:sldId id="268" r:id="rId15"/>
    <p:sldId id="269" r:id="rId16"/>
    <p:sldId id="270" r:id="rId17"/>
  </p:sldIdLst>
  <p:sldSz cx="18288000" cy="10287000"/>
  <p:notesSz cx="6858000" cy="9144000"/>
  <p:embeddedFontLst>
    <p:embeddedFont>
      <p:font typeface="Arial Black" panose="020B0A04020102020204" pitchFamily="34" charset="0"/>
      <p:bold r:id="rId19"/>
    </p:embeddedFont>
    <p:embeddedFont>
      <p:font typeface="Poppins" panose="020B0604020202020204" charset="0"/>
      <p:regular r:id="rId20"/>
      <p:bold r:id="rId21"/>
      <p:italic r:id="rId22"/>
      <p:boldItalic r:id="rId23"/>
    </p:embeddedFont>
    <p:embeddedFont>
      <p:font typeface="Oswald" panose="020B0604020202020204" charset="0"/>
      <p:regular r:id="rId24"/>
      <p:bold r:id="rId25"/>
    </p:embeddedFont>
    <p:embeddedFont>
      <p:font typeface="Poppins Medium" panose="020B0604020202020204" charset="0"/>
      <p:italic r:id="rId26"/>
      <p:boldItalic r:id="rId27"/>
    </p:embeddedFont>
    <p:embeddedFont>
      <p:font typeface="Arimo" panose="020B0604020202020204" charset="0"/>
      <p:regular r:id="rId28"/>
    </p:embeddedFont>
    <p:embeddedFont>
      <p:font typeface="Open Sans" panose="020B0604020202020204" charset="0"/>
      <p:regular r:id="rId29"/>
      <p:italic r:id="rId30"/>
      <p:boldItalic r:id="rId31"/>
    </p:embeddedFont>
    <p:embeddedFont>
      <p:font typeface="Open Sans Light" panose="020B0604020202020204" charset="0"/>
      <p:regular r:id="rId32"/>
      <p:italic r:id="rId33"/>
      <p:boldItalic r:id="rId34"/>
    </p:embeddedFont>
    <p:embeddedFont>
      <p:font typeface="Calibri" panose="020F050202020403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090">
          <p15:clr>
            <a:srgbClr val="A4A3A4"/>
          </p15:clr>
        </p15:guide>
        <p15:guide id="2" pos="28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FDC3FAF-5C93-49A5-AC2D-AF75CA018B5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610" y="67"/>
      </p:cViewPr>
      <p:guideLst>
        <p:guide orient="horz" pos="2090"/>
        <p:guide pos="287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presProps" Target="presProps.xml"/><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Tree>
    <p:extLst>
      <p:ext uri="{BB962C8B-B14F-4D97-AF65-F5344CB8AC3E}">
        <p14:creationId xmlns:p14="http://schemas.microsoft.com/office/powerpoint/2010/main" val="342879309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56164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
        <p:nvSpPr>
          <p:cNvPr id="228" name="Google Shape;228;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09616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extLst>
      <p:ext uri="{BB962C8B-B14F-4D97-AF65-F5344CB8AC3E}">
        <p14:creationId xmlns:p14="http://schemas.microsoft.com/office/powerpoint/2010/main" val="3597091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extLst>
      <p:ext uri="{BB962C8B-B14F-4D97-AF65-F5344CB8AC3E}">
        <p14:creationId xmlns:p14="http://schemas.microsoft.com/office/powerpoint/2010/main" val="629783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4" name="Google Shape;26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extLst>
      <p:ext uri="{BB962C8B-B14F-4D97-AF65-F5344CB8AC3E}">
        <p14:creationId xmlns:p14="http://schemas.microsoft.com/office/powerpoint/2010/main" val="3365267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75" name="Google Shape;275;p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29777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
        <p:nvSpPr>
          <p:cNvPr id="294" name="Google Shape;294;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33174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
        <p:nvSpPr>
          <p:cNvPr id="311" name="Google Shape;311;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93181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
        <p:nvSpPr>
          <p:cNvPr id="91" name="Google Shape;91;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46979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
        <p:nvSpPr>
          <p:cNvPr id="106" name="Google Shape;106;p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92045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
        <p:nvSpPr>
          <p:cNvPr id="123" name="Google Shape;123;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89847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
        <p:nvSpPr>
          <p:cNvPr id="148" name="Google Shape;148;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75812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
        <p:nvSpPr>
          <p:cNvPr id="163" name="Google Shape;163;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48397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
        <p:nvSpPr>
          <p:cNvPr id="180" name="Google Shape;180;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73336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
        <p:nvSpPr>
          <p:cNvPr id="198" name="Google Shape;198;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91814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
        <p:nvSpPr>
          <p:cNvPr id="209" name="Google Shape;209;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78046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6"/>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7"/>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7"/>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panose="020F0502020204030204"/>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2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panose="020F0502020204030204"/>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2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2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2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2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5"/>
          <p:cNvSpPr>
            <a:spLocks noGrp="1"/>
          </p:cNvSpPr>
          <p:nvPr>
            <p:ph type="pic" idx="2"/>
          </p:nvPr>
        </p:nvSpPr>
        <p:spPr>
          <a:xfrm>
            <a:off x="1792288" y="612775"/>
            <a:ext cx="5486400" cy="4114800"/>
          </a:xfrm>
          <a:prstGeom prst="rect">
            <a:avLst/>
          </a:prstGeom>
          <a:noFill/>
          <a:ln>
            <a:noFill/>
          </a:ln>
        </p:spPr>
      </p:sp>
      <p:sp>
        <p:nvSpPr>
          <p:cNvPr id="64" name="Google Shape;64;p2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
        <p:nvSpPr>
          <p:cNvPr id="7" name="Google Shape;7;p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 name="Google Shape;8;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9" name="Google Shape;9;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0" name="Google Shape;10;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6.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6.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20.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srcRect/>
          <a:stretch>
            <a:fillRect/>
          </a:stretch>
        </p:blipFill>
        <p:spPr>
          <a:xfrm>
            <a:off x="0" y="0"/>
            <a:ext cx="18288000" cy="10287000"/>
          </a:xfrm>
          <a:prstGeom prst="rect">
            <a:avLst/>
          </a:prstGeom>
          <a:noFill/>
          <a:ln>
            <a:noFill/>
          </a:ln>
        </p:spPr>
      </p:pic>
      <p:pic>
        <p:nvPicPr>
          <p:cNvPr id="85" name="Google Shape;85;p1"/>
          <p:cNvPicPr preferRelativeResize="0"/>
          <p:nvPr/>
        </p:nvPicPr>
        <p:blipFill rotWithShape="1">
          <a:blip r:embed="rId4"/>
          <a:srcRect t="29702" b="33719"/>
          <a:stretch>
            <a:fillRect/>
          </a:stretch>
        </p:blipFill>
        <p:spPr>
          <a:xfrm>
            <a:off x="7068126" y="2111658"/>
            <a:ext cx="4151747" cy="1518617"/>
          </a:xfrm>
          <a:prstGeom prst="rect">
            <a:avLst/>
          </a:prstGeom>
          <a:noFill/>
          <a:ln>
            <a:noFill/>
          </a:ln>
        </p:spPr>
      </p:pic>
      <p:cxnSp>
        <p:nvCxnSpPr>
          <p:cNvPr id="86" name="Google Shape;86;p1"/>
          <p:cNvCxnSpPr/>
          <p:nvPr/>
        </p:nvCxnSpPr>
        <p:spPr>
          <a:xfrm>
            <a:off x="8592139" y="7329203"/>
            <a:ext cx="1103700" cy="0"/>
          </a:xfrm>
          <a:prstGeom prst="straightConnector1">
            <a:avLst/>
          </a:prstGeom>
          <a:noFill/>
          <a:ln w="47625" cap="rnd" cmpd="sng">
            <a:solidFill>
              <a:srgbClr val="000000"/>
            </a:solidFill>
            <a:prstDash val="solid"/>
            <a:round/>
            <a:headEnd type="none" w="sm" len="sm"/>
            <a:tailEnd type="none" w="sm" len="sm"/>
          </a:ln>
        </p:spPr>
      </p:cxnSp>
      <p:sp>
        <p:nvSpPr>
          <p:cNvPr id="87" name="Google Shape;87;p1"/>
          <p:cNvSpPr txBox="1"/>
          <p:nvPr/>
        </p:nvSpPr>
        <p:spPr>
          <a:xfrm>
            <a:off x="1294130" y="4043680"/>
            <a:ext cx="15403800" cy="3157788"/>
          </a:xfrm>
          <a:prstGeom prst="rect">
            <a:avLst/>
          </a:prstGeom>
          <a:noFill/>
          <a:ln>
            <a:noFill/>
          </a:ln>
        </p:spPr>
        <p:txBody>
          <a:bodyPr spcFirstLastPara="1" wrap="square" lIns="0" tIns="0" rIns="0" bIns="0" anchor="t" anchorCtr="0">
            <a:spAutoFit/>
          </a:bodyPr>
          <a:lstStyle/>
          <a:p>
            <a:pPr marL="0" marR="0" lvl="0" indent="0" algn="ctr" rtl="0">
              <a:lnSpc>
                <a:spcPct val="114000"/>
              </a:lnSpc>
              <a:spcBef>
                <a:spcPts val="0"/>
              </a:spcBef>
              <a:spcAft>
                <a:spcPts val="0"/>
              </a:spcAft>
              <a:buClr>
                <a:srgbClr val="000000"/>
              </a:buClr>
              <a:buSzPts val="5365"/>
              <a:buFont typeface="Arial" panose="020B0604020202020204"/>
              <a:buNone/>
            </a:pPr>
            <a:r>
              <a:rPr lang="en-US" sz="4500" b="1" i="0" u="none" strike="noStrike" cap="none" dirty="0">
                <a:solidFill>
                  <a:srgbClr val="1E1E1E"/>
                </a:solidFill>
                <a:latin typeface="Arial Black" panose="020B0A04020102020204" pitchFamily="34" charset="0"/>
                <a:ea typeface="Oswald"/>
                <a:cs typeface="Oswald"/>
                <a:sym typeface="Oswald"/>
              </a:rPr>
              <a:t>VALUEHITS INCREASED </a:t>
            </a:r>
            <a:r>
              <a:rPr lang="en-US" sz="4500" b="1" i="0" u="none" strike="noStrike" cap="none" dirty="0">
                <a:solidFill>
                  <a:srgbClr val="FF1616"/>
                </a:solidFill>
                <a:latin typeface="Arial Black" panose="020B0A04020102020204" pitchFamily="34" charset="0"/>
                <a:ea typeface="Oswald"/>
                <a:cs typeface="Oswald"/>
                <a:sym typeface="Oswald"/>
              </a:rPr>
              <a:t>ORGANIC</a:t>
            </a:r>
            <a:r>
              <a:rPr lang="en-US" sz="4500" b="1" i="0" u="none" strike="noStrike" cap="none" dirty="0">
                <a:solidFill>
                  <a:srgbClr val="1E1E1E"/>
                </a:solidFill>
                <a:latin typeface="Arial Black" panose="020B0A04020102020204" pitchFamily="34" charset="0"/>
                <a:ea typeface="Oswald"/>
                <a:cs typeface="Oswald"/>
                <a:sym typeface="Oswald"/>
              </a:rPr>
              <a:t> GOAL </a:t>
            </a:r>
            <a:r>
              <a:rPr lang="en-US" sz="4500" b="1" i="0" u="none" strike="noStrike" cap="none" dirty="0">
                <a:solidFill>
                  <a:srgbClr val="FF1616"/>
                </a:solidFill>
                <a:latin typeface="Arial Black" panose="020B0A04020102020204" pitchFamily="34" charset="0"/>
                <a:ea typeface="Oswald"/>
                <a:cs typeface="Oswald"/>
                <a:sym typeface="Oswald"/>
              </a:rPr>
              <a:t>CONVERSIONS</a:t>
            </a:r>
            <a:r>
              <a:rPr lang="en-US" sz="4500" b="1" i="0" u="none" strike="noStrike" cap="none" dirty="0">
                <a:solidFill>
                  <a:srgbClr val="1E1E1E"/>
                </a:solidFill>
                <a:latin typeface="Arial Black" panose="020B0A04020102020204" pitchFamily="34" charset="0"/>
                <a:ea typeface="Oswald"/>
                <a:cs typeface="Oswald"/>
                <a:sym typeface="Oswald"/>
              </a:rPr>
              <a:t> BY </a:t>
            </a:r>
            <a:r>
              <a:rPr lang="en-US" sz="4500" b="1" i="0" u="none" strike="noStrike" cap="none" dirty="0" smtClean="0">
                <a:solidFill>
                  <a:srgbClr val="FF1616"/>
                </a:solidFill>
                <a:latin typeface="Arial Black" panose="020B0A04020102020204" pitchFamily="34" charset="0"/>
                <a:ea typeface="Oswald"/>
                <a:cs typeface="Oswald"/>
                <a:sym typeface="Oswald"/>
              </a:rPr>
              <a:t>477.19</a:t>
            </a:r>
            <a:r>
              <a:rPr lang="en-US" sz="4500" b="1" i="0" u="none" strike="noStrike" cap="none" dirty="0">
                <a:solidFill>
                  <a:srgbClr val="FF1616"/>
                </a:solidFill>
                <a:latin typeface="Arial Black" panose="020B0A04020102020204" pitchFamily="34" charset="0"/>
                <a:ea typeface="Oswald"/>
                <a:cs typeface="Oswald"/>
                <a:sym typeface="Oswald"/>
              </a:rPr>
              <a:t>%</a:t>
            </a:r>
            <a:r>
              <a:rPr lang="en-US" sz="4500" b="1" i="0" u="none" strike="noStrike" cap="none" dirty="0">
                <a:solidFill>
                  <a:srgbClr val="1E1E1E"/>
                </a:solidFill>
                <a:latin typeface="Arial Black" panose="020B0A04020102020204" pitchFamily="34" charset="0"/>
                <a:ea typeface="Oswald"/>
                <a:cs typeface="Oswald"/>
                <a:sym typeface="Oswald"/>
              </a:rPr>
              <a:t> IN JUST 4 MONTHS FOR </a:t>
            </a:r>
            <a:r>
              <a:rPr lang="en-US" sz="4500" b="1" i="0" u="none" strike="noStrike" cap="none">
                <a:solidFill>
                  <a:srgbClr val="1E1E1E"/>
                </a:solidFill>
                <a:latin typeface="Arial Black" panose="020B0A04020102020204" pitchFamily="34" charset="0"/>
                <a:ea typeface="Oswald"/>
                <a:cs typeface="Oswald"/>
                <a:sym typeface="Oswald"/>
              </a:rPr>
              <a:t>A </a:t>
            </a:r>
            <a:r>
              <a:rPr lang="en-US" sz="4500" b="1" i="0" u="none" strike="noStrike" cap="none" smtClean="0">
                <a:solidFill>
                  <a:srgbClr val="1E1E1E"/>
                </a:solidFill>
                <a:latin typeface="Arial Black" panose="020B0A04020102020204" pitchFamily="34" charset="0"/>
                <a:ea typeface="Oswald"/>
                <a:cs typeface="Oswald"/>
                <a:sym typeface="Oswald"/>
              </a:rPr>
              <a:t>RENOWNED </a:t>
            </a:r>
            <a:r>
              <a:rPr lang="en-US" sz="4500" b="1" i="0" u="none" strike="noStrike" cap="none" dirty="0">
                <a:solidFill>
                  <a:srgbClr val="1E1E1E"/>
                </a:solidFill>
                <a:latin typeface="Arial Black" panose="020B0A04020102020204" pitchFamily="34" charset="0"/>
                <a:ea typeface="Oswald"/>
                <a:cs typeface="Oswald"/>
                <a:sym typeface="Oswald"/>
              </a:rPr>
              <a:t>IT SOLUTIONS COMPANY IN INDIA</a:t>
            </a:r>
            <a:endParaRPr sz="4500" b="1" i="0" u="none" strike="noStrike" cap="none" dirty="0">
              <a:solidFill>
                <a:srgbClr val="000000"/>
              </a:solidFill>
              <a:latin typeface="Arial Black" panose="020B0A04020102020204" pitchFamily="34" charset="0"/>
              <a:ea typeface="Oswald"/>
              <a:cs typeface="Oswald"/>
              <a:sym typeface="Oswald"/>
            </a:endParaRPr>
          </a:p>
        </p:txBody>
      </p:sp>
      <p:sp>
        <p:nvSpPr>
          <p:cNvPr id="88" name="Google Shape;88;p1"/>
          <p:cNvSpPr txBox="1"/>
          <p:nvPr/>
        </p:nvSpPr>
        <p:spPr>
          <a:xfrm>
            <a:off x="7150358" y="7756978"/>
            <a:ext cx="3987300" cy="24630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Clr>
                <a:srgbClr val="000000"/>
              </a:buClr>
              <a:buSzPts val="1600"/>
              <a:buFont typeface="Arial" panose="020B0604020202020204"/>
              <a:buNone/>
            </a:pPr>
            <a:r>
              <a:rPr lang="en-US" sz="1600">
                <a:solidFill>
                  <a:srgbClr val="737373"/>
                </a:solidFill>
                <a:latin typeface="Poppins Medium" panose="00000500000000000000"/>
                <a:ea typeface="Poppins Medium" panose="00000500000000000000"/>
                <a:cs typeface="Poppins Medium" panose="00000500000000000000"/>
                <a:sym typeface="Poppins Medium" panose="00000500000000000000"/>
              </a:rPr>
              <a:t>www.valuehits.com</a:t>
            </a:r>
            <a:endParaRPr sz="2100" b="1" i="0" u="none" strike="noStrike" cap="none">
              <a:solidFill>
                <a:srgbClr val="2E2E2E"/>
              </a:solidFill>
              <a:latin typeface="Poppins" panose="00000500000000000000"/>
              <a:ea typeface="Poppins" panose="00000500000000000000"/>
              <a:cs typeface="Poppins" panose="00000500000000000000"/>
              <a:sym typeface="Poppins" panose="0000050000000000000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10"/>
          <p:cNvPicPr preferRelativeResize="0"/>
          <p:nvPr/>
        </p:nvPicPr>
        <p:blipFill rotWithShape="1">
          <a:blip r:embed="rId3">
            <a:alphaModFix amt="46000"/>
          </a:blip>
          <a:srcRect/>
          <a:stretch>
            <a:fillRect/>
          </a:stretch>
        </p:blipFill>
        <p:spPr>
          <a:xfrm>
            <a:off x="877271" y="1019703"/>
            <a:ext cx="670059" cy="714730"/>
          </a:xfrm>
          <a:prstGeom prst="rect">
            <a:avLst/>
          </a:prstGeom>
          <a:noFill/>
          <a:ln>
            <a:noFill/>
          </a:ln>
        </p:spPr>
      </p:pic>
      <p:cxnSp>
        <p:nvCxnSpPr>
          <p:cNvPr id="231" name="Google Shape;231;p10"/>
          <p:cNvCxnSpPr/>
          <p:nvPr/>
        </p:nvCxnSpPr>
        <p:spPr>
          <a:xfrm>
            <a:off x="762635" y="3272240"/>
            <a:ext cx="9146790" cy="0"/>
          </a:xfrm>
          <a:prstGeom prst="straightConnector1">
            <a:avLst/>
          </a:prstGeom>
          <a:noFill/>
          <a:ln w="9525" cap="flat" cmpd="sng">
            <a:solidFill>
              <a:srgbClr val="545454">
                <a:alpha val="30980"/>
              </a:srgbClr>
            </a:solidFill>
            <a:prstDash val="solid"/>
            <a:round/>
            <a:headEnd type="none" w="sm" len="sm"/>
            <a:tailEnd type="none" w="sm" len="sm"/>
          </a:ln>
        </p:spPr>
      </p:cxnSp>
      <p:pic>
        <p:nvPicPr>
          <p:cNvPr id="232" name="Google Shape;232;p10"/>
          <p:cNvPicPr preferRelativeResize="0"/>
          <p:nvPr/>
        </p:nvPicPr>
        <p:blipFill rotWithShape="1">
          <a:blip r:embed="rId4">
            <a:alphaModFix amt="46000"/>
          </a:blip>
          <a:srcRect/>
          <a:stretch>
            <a:fillRect/>
          </a:stretch>
        </p:blipFill>
        <p:spPr>
          <a:xfrm>
            <a:off x="828043" y="3802062"/>
            <a:ext cx="631185" cy="792697"/>
          </a:xfrm>
          <a:prstGeom prst="rect">
            <a:avLst/>
          </a:prstGeom>
          <a:noFill/>
          <a:ln>
            <a:noFill/>
          </a:ln>
        </p:spPr>
      </p:pic>
      <p:sp>
        <p:nvSpPr>
          <p:cNvPr id="233" name="Google Shape;233;p10"/>
          <p:cNvSpPr txBox="1"/>
          <p:nvPr/>
        </p:nvSpPr>
        <p:spPr>
          <a:xfrm>
            <a:off x="1806459" y="954463"/>
            <a:ext cx="8293163" cy="43053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000"/>
              <a:buFont typeface="Arial" panose="020B0604020202020204"/>
              <a:buNone/>
            </a:pPr>
            <a:r>
              <a:rPr lang="en-US" sz="2000" b="1" i="0" u="none" strike="noStrike" cap="none">
                <a:solidFill>
                  <a:srgbClr val="9D0A0A"/>
                </a:solidFill>
                <a:latin typeface="Arimo" panose="020B0604020202020204"/>
                <a:ea typeface="Arimo" panose="020B0604020202020204"/>
                <a:cs typeface="Arimo" panose="020B0604020202020204"/>
                <a:sym typeface="Arimo" panose="020B0604020202020204"/>
              </a:rPr>
              <a:t>Guest Posting</a:t>
            </a:r>
            <a:endParaRPr sz="2000" b="1" i="0" u="none" strike="noStrike" cap="none">
              <a:solidFill>
                <a:srgbClr val="9D0A0A"/>
              </a:solidFill>
              <a:latin typeface="Arimo" panose="020B0604020202020204"/>
              <a:ea typeface="Arimo" panose="020B0604020202020204"/>
              <a:cs typeface="Arimo" panose="020B0604020202020204"/>
              <a:sym typeface="Arimo" panose="020B0604020202020204"/>
            </a:endParaRPr>
          </a:p>
        </p:txBody>
      </p:sp>
      <p:sp>
        <p:nvSpPr>
          <p:cNvPr id="234" name="Google Shape;234;p10"/>
          <p:cNvSpPr txBox="1"/>
          <p:nvPr/>
        </p:nvSpPr>
        <p:spPr>
          <a:xfrm>
            <a:off x="1793346" y="1628388"/>
            <a:ext cx="8266800" cy="11697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000"/>
              <a:buFont typeface="Arial" panose="020B0604020202020204"/>
              <a:buNone/>
            </a:pPr>
            <a:r>
              <a:rPr lang="en-US" sz="2000" b="0" i="0" u="none" strike="noStrike" cap="none">
                <a:solidFill>
                  <a:srgbClr val="2E2E2E"/>
                </a:solidFill>
                <a:latin typeface="Open Sans"/>
                <a:ea typeface="Open Sans"/>
                <a:cs typeface="Open Sans"/>
                <a:sym typeface="Open Sans"/>
              </a:rPr>
              <a:t>Being a legal </a:t>
            </a:r>
            <a:r>
              <a:rPr lang="en-US" sz="2000">
                <a:solidFill>
                  <a:srgbClr val="2E2E2E"/>
                </a:solidFill>
                <a:latin typeface="Open Sans"/>
                <a:ea typeface="Open Sans"/>
                <a:cs typeface="Open Sans"/>
                <a:sym typeface="Open Sans"/>
              </a:rPr>
              <a:t>consultant</a:t>
            </a:r>
            <a:r>
              <a:rPr lang="en-US" sz="2000" b="0" i="0" u="none" strike="noStrike" cap="none">
                <a:solidFill>
                  <a:srgbClr val="2E2E2E"/>
                </a:solidFill>
                <a:latin typeface="Open Sans"/>
                <a:ea typeface="Open Sans"/>
                <a:cs typeface="Open Sans"/>
                <a:sym typeface="Open Sans"/>
              </a:rPr>
              <a:t> website, we tried approaching niche guest bloggers to publish our blog on their website. We got positive responses from few bloggers.</a:t>
            </a:r>
            <a:endParaRPr sz="2000" b="0" i="0" u="none" strike="noStrike" cap="none">
              <a:solidFill>
                <a:srgbClr val="2E2E2E"/>
              </a:solidFill>
              <a:latin typeface="Open Sans"/>
              <a:ea typeface="Open Sans"/>
              <a:cs typeface="Open Sans"/>
              <a:sym typeface="Open Sans"/>
            </a:endParaRPr>
          </a:p>
        </p:txBody>
      </p:sp>
      <p:sp>
        <p:nvSpPr>
          <p:cNvPr id="235" name="Google Shape;235;p10"/>
          <p:cNvSpPr txBox="1"/>
          <p:nvPr/>
        </p:nvSpPr>
        <p:spPr>
          <a:xfrm>
            <a:off x="1806459" y="3736822"/>
            <a:ext cx="8293200" cy="15081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000"/>
              <a:buFont typeface="Arial" panose="020B0604020202020204"/>
              <a:buNone/>
            </a:pPr>
            <a:r>
              <a:rPr lang="en-US" sz="2000" b="1" i="0" u="none" strike="noStrike" cap="none">
                <a:solidFill>
                  <a:srgbClr val="9D0A0A"/>
                </a:solidFill>
                <a:latin typeface="Arimo" panose="020B0604020202020204"/>
                <a:ea typeface="Arimo" panose="020B0604020202020204"/>
                <a:cs typeface="Arimo" panose="020B0604020202020204"/>
                <a:sym typeface="Arimo" panose="020B0604020202020204"/>
              </a:rPr>
              <a:t>Forum &amp; Blog Commenting</a:t>
            </a:r>
            <a:endParaRPr sz="2000" b="1" i="0" u="none" strike="noStrike" cap="none">
              <a:solidFill>
                <a:srgbClr val="9D0A0A"/>
              </a:solidFill>
              <a:latin typeface="Arimo" panose="020B0604020202020204"/>
              <a:ea typeface="Arimo" panose="020B0604020202020204"/>
              <a:cs typeface="Arimo" panose="020B0604020202020204"/>
              <a:sym typeface="Arimo" panose="020B0604020202020204"/>
            </a:endParaRPr>
          </a:p>
          <a:p>
            <a:pPr marL="0" marR="0" lvl="0" indent="0" algn="l" rtl="0">
              <a:lnSpc>
                <a:spcPct val="140000"/>
              </a:lnSpc>
              <a:spcBef>
                <a:spcPts val="0"/>
              </a:spcBef>
              <a:spcAft>
                <a:spcPts val="0"/>
              </a:spcAft>
              <a:buClr>
                <a:srgbClr val="000000"/>
              </a:buClr>
              <a:buSzPts val="1000"/>
              <a:buFont typeface="Arial" panose="020B0604020202020204"/>
              <a:buNone/>
            </a:pPr>
            <a:endParaRPr sz="1000" b="1" i="0" u="none" strike="noStrike" cap="none">
              <a:solidFill>
                <a:srgbClr val="9D0A0A"/>
              </a:solidFill>
              <a:latin typeface="Arimo" panose="020B0604020202020204"/>
              <a:ea typeface="Arimo" panose="020B0604020202020204"/>
              <a:cs typeface="Arimo" panose="020B0604020202020204"/>
              <a:sym typeface="Arimo" panose="020B0604020202020204"/>
            </a:endParaRPr>
          </a:p>
          <a:p>
            <a:pPr marL="0" marR="0" lvl="0" indent="0" algn="l" rtl="0">
              <a:lnSpc>
                <a:spcPct val="140000"/>
              </a:lnSpc>
              <a:spcBef>
                <a:spcPts val="0"/>
              </a:spcBef>
              <a:spcAft>
                <a:spcPts val="0"/>
              </a:spcAft>
              <a:buClr>
                <a:srgbClr val="000000"/>
              </a:buClr>
              <a:buSzPts val="2000"/>
              <a:buFont typeface="Arial" panose="020B0604020202020204"/>
              <a:buNone/>
            </a:pPr>
            <a:r>
              <a:rPr lang="en-US" sz="2000" b="0" i="0" u="none" strike="noStrike" cap="none">
                <a:solidFill>
                  <a:srgbClr val="2E2E2E"/>
                </a:solidFill>
                <a:latin typeface="Open Sans"/>
                <a:ea typeface="Open Sans"/>
                <a:cs typeface="Open Sans"/>
                <a:sym typeface="Open Sans"/>
              </a:rPr>
              <a:t>We regularly started commenting on related blogs and forums with a hope to get backlinks as well traffic. </a:t>
            </a:r>
            <a:endParaRPr sz="2000" b="0" i="0" u="none" strike="noStrike" cap="none">
              <a:solidFill>
                <a:srgbClr val="2E2E2E"/>
              </a:solidFill>
              <a:latin typeface="Open Sans"/>
              <a:ea typeface="Open Sans"/>
              <a:cs typeface="Open Sans"/>
              <a:sym typeface="Open Sans"/>
            </a:endParaRPr>
          </a:p>
        </p:txBody>
      </p:sp>
      <p:pic>
        <p:nvPicPr>
          <p:cNvPr id="236" name="Google Shape;236;p10"/>
          <p:cNvPicPr preferRelativeResize="0"/>
          <p:nvPr/>
        </p:nvPicPr>
        <p:blipFill rotWithShape="1">
          <a:blip r:embed="rId5"/>
          <a:srcRect/>
          <a:stretch>
            <a:fillRect/>
          </a:stretch>
        </p:blipFill>
        <p:spPr>
          <a:xfrm>
            <a:off x="15463000" y="8081225"/>
            <a:ext cx="2824999" cy="2824999"/>
          </a:xfrm>
          <a:prstGeom prst="rect">
            <a:avLst/>
          </a:prstGeom>
          <a:noFill/>
          <a:ln>
            <a:noFill/>
          </a:ln>
        </p:spPr>
      </p:pic>
      <p:cxnSp>
        <p:nvCxnSpPr>
          <p:cNvPr id="237" name="Google Shape;237;p10"/>
          <p:cNvCxnSpPr/>
          <p:nvPr/>
        </p:nvCxnSpPr>
        <p:spPr>
          <a:xfrm>
            <a:off x="647700" y="5603748"/>
            <a:ext cx="9146700" cy="0"/>
          </a:xfrm>
          <a:prstGeom prst="straightConnector1">
            <a:avLst/>
          </a:prstGeom>
          <a:noFill/>
          <a:ln w="9525" cap="flat" cmpd="sng">
            <a:solidFill>
              <a:srgbClr val="545454">
                <a:alpha val="30980"/>
              </a:srgbClr>
            </a:solidFill>
            <a:prstDash val="solid"/>
            <a:round/>
            <a:headEnd type="none" w="sm" len="sm"/>
            <a:tailEnd type="none" w="sm" len="sm"/>
          </a:ln>
        </p:spPr>
      </p:cxnSp>
      <p:sp>
        <p:nvSpPr>
          <p:cNvPr id="238" name="Google Shape;238;p10"/>
          <p:cNvSpPr txBox="1"/>
          <p:nvPr/>
        </p:nvSpPr>
        <p:spPr>
          <a:xfrm>
            <a:off x="1704637" y="6011229"/>
            <a:ext cx="8293200" cy="3078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000"/>
              <a:buFont typeface="Arial" panose="020B0604020202020204"/>
              <a:buNone/>
            </a:pPr>
            <a:r>
              <a:rPr lang="en-US" sz="2000" b="1" i="0" u="none" strike="noStrike" cap="none">
                <a:solidFill>
                  <a:srgbClr val="9D0A0A"/>
                </a:solidFill>
                <a:latin typeface="Arimo" panose="020B0604020202020204"/>
                <a:ea typeface="Arimo" panose="020B0604020202020204"/>
                <a:cs typeface="Arimo" panose="020B0604020202020204"/>
                <a:sym typeface="Arimo" panose="020B0604020202020204"/>
              </a:rPr>
              <a:t>Video Submission</a:t>
            </a:r>
            <a:endParaRPr sz="2000" b="1" i="0" u="none" strike="noStrike" cap="none">
              <a:solidFill>
                <a:srgbClr val="9D0A0A"/>
              </a:solidFill>
              <a:latin typeface="Arimo" panose="020B0604020202020204"/>
              <a:ea typeface="Arimo" panose="020B0604020202020204"/>
              <a:cs typeface="Arimo" panose="020B0604020202020204"/>
              <a:sym typeface="Arimo" panose="020B0604020202020204"/>
            </a:endParaRPr>
          </a:p>
        </p:txBody>
      </p:sp>
      <p:sp>
        <p:nvSpPr>
          <p:cNvPr id="239" name="Google Shape;239;p10"/>
          <p:cNvSpPr txBox="1"/>
          <p:nvPr/>
        </p:nvSpPr>
        <p:spPr>
          <a:xfrm>
            <a:off x="1704637" y="6532754"/>
            <a:ext cx="8266800" cy="738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000"/>
              <a:buFont typeface="Arial" panose="020B0604020202020204"/>
              <a:buNone/>
            </a:pPr>
            <a:r>
              <a:rPr lang="en-US" sz="2000" b="0" i="0" u="none" strike="noStrike" cap="none">
                <a:solidFill>
                  <a:srgbClr val="2E2E2E"/>
                </a:solidFill>
                <a:latin typeface="Open Sans"/>
                <a:ea typeface="Open Sans"/>
                <a:cs typeface="Open Sans"/>
                <a:sym typeface="Open Sans"/>
              </a:rPr>
              <a:t>Video Submission task helped the client website to improve website traffic and </a:t>
            </a:r>
            <a:r>
              <a:rPr lang="en-US" sz="2000">
                <a:solidFill>
                  <a:srgbClr val="2E2E2E"/>
                </a:solidFill>
                <a:latin typeface="Open Sans"/>
                <a:ea typeface="Open Sans"/>
                <a:cs typeface="Open Sans"/>
                <a:sym typeface="Open Sans"/>
              </a:rPr>
              <a:t>necessary branding</a:t>
            </a:r>
            <a:r>
              <a:rPr lang="en-US" sz="2000" b="0" i="0" u="none" strike="noStrike" cap="none">
                <a:solidFill>
                  <a:srgbClr val="2E2E2E"/>
                </a:solidFill>
                <a:latin typeface="Open Sans"/>
                <a:ea typeface="Open Sans"/>
                <a:cs typeface="Open Sans"/>
                <a:sym typeface="Open Sans"/>
              </a:rPr>
              <a:t>.</a:t>
            </a:r>
            <a:endParaRPr sz="20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cxnSp>
        <p:nvCxnSpPr>
          <p:cNvPr id="240" name="Google Shape;240;p10"/>
          <p:cNvCxnSpPr/>
          <p:nvPr/>
        </p:nvCxnSpPr>
        <p:spPr>
          <a:xfrm>
            <a:off x="663575" y="7753223"/>
            <a:ext cx="9146700" cy="0"/>
          </a:xfrm>
          <a:prstGeom prst="straightConnector1">
            <a:avLst/>
          </a:prstGeom>
          <a:noFill/>
          <a:ln w="9525" cap="flat" cmpd="sng">
            <a:solidFill>
              <a:srgbClr val="545454">
                <a:alpha val="30980"/>
              </a:srgbClr>
            </a:solidFill>
            <a:prstDash val="solid"/>
            <a:round/>
            <a:headEnd type="none" w="sm" len="sm"/>
            <a:tailEnd type="none" w="sm" len="sm"/>
          </a:ln>
        </p:spPr>
      </p:cxnSp>
      <p:pic>
        <p:nvPicPr>
          <p:cNvPr id="241" name="Google Shape;241;p10"/>
          <p:cNvPicPr preferRelativeResize="0"/>
          <p:nvPr/>
        </p:nvPicPr>
        <p:blipFill rotWithShape="1">
          <a:blip r:embed="rId6">
            <a:alphaModFix amt="46000"/>
          </a:blip>
          <a:srcRect/>
          <a:stretch>
            <a:fillRect/>
          </a:stretch>
        </p:blipFill>
        <p:spPr>
          <a:xfrm>
            <a:off x="783270" y="8257938"/>
            <a:ext cx="601142" cy="554554"/>
          </a:xfrm>
          <a:prstGeom prst="rect">
            <a:avLst/>
          </a:prstGeom>
          <a:noFill/>
          <a:ln>
            <a:noFill/>
          </a:ln>
        </p:spPr>
      </p:pic>
      <p:sp>
        <p:nvSpPr>
          <p:cNvPr id="242" name="Google Shape;242;p10"/>
          <p:cNvSpPr txBox="1"/>
          <p:nvPr/>
        </p:nvSpPr>
        <p:spPr>
          <a:xfrm>
            <a:off x="1720512" y="8160704"/>
            <a:ext cx="8293200" cy="43053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000"/>
              <a:buFont typeface="Arial" panose="020B0604020202020204"/>
              <a:buNone/>
            </a:pPr>
            <a:r>
              <a:rPr lang="en-US" sz="2000" b="1" i="0" u="none" strike="noStrike" cap="none">
                <a:solidFill>
                  <a:srgbClr val="9D0A0A"/>
                </a:solidFill>
                <a:latin typeface="Arimo" panose="020B0604020202020204"/>
                <a:ea typeface="Arimo" panose="020B0604020202020204"/>
                <a:cs typeface="Arimo" panose="020B0604020202020204"/>
                <a:sym typeface="Arimo" panose="020B0604020202020204"/>
              </a:rPr>
              <a:t>Wikipedia Article Citations</a:t>
            </a:r>
            <a:endParaRPr sz="2000" b="1" i="0" u="none" strike="noStrike" cap="none">
              <a:solidFill>
                <a:srgbClr val="9D0A0A"/>
              </a:solidFill>
              <a:latin typeface="Arimo" panose="020B0604020202020204"/>
              <a:ea typeface="Arimo" panose="020B0604020202020204"/>
              <a:cs typeface="Arimo" panose="020B0604020202020204"/>
              <a:sym typeface="Arimo" panose="020B0604020202020204"/>
            </a:endParaRPr>
          </a:p>
        </p:txBody>
      </p:sp>
      <p:sp>
        <p:nvSpPr>
          <p:cNvPr id="243" name="Google Shape;243;p10"/>
          <p:cNvSpPr txBox="1"/>
          <p:nvPr/>
        </p:nvSpPr>
        <p:spPr>
          <a:xfrm>
            <a:off x="1720512" y="8682229"/>
            <a:ext cx="8266800" cy="86169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000"/>
              <a:buFont typeface="Arial" panose="020B0604020202020204"/>
              <a:buNone/>
            </a:pPr>
            <a:r>
              <a:rPr lang="en-US" sz="2000" b="0" i="0" u="none" strike="noStrike" cap="none">
                <a:solidFill>
                  <a:srgbClr val="2E2E2E"/>
                </a:solidFill>
                <a:latin typeface="Open Sans"/>
                <a:ea typeface="Open Sans"/>
                <a:cs typeface="Open Sans"/>
                <a:sym typeface="Open Sans"/>
              </a:rPr>
              <a:t>We tried adding citations to the relevant Wikipedia articles with an hope to get referral traffic.</a:t>
            </a:r>
            <a:endParaRPr sz="20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244" name="Google Shape;244;p10"/>
          <p:cNvPicPr preferRelativeResize="0"/>
          <p:nvPr/>
        </p:nvPicPr>
        <p:blipFill rotWithShape="1">
          <a:blip r:embed="rId7">
            <a:alphaModFix amt="46000"/>
          </a:blip>
          <a:srcRect/>
          <a:stretch>
            <a:fillRect/>
          </a:stretch>
        </p:blipFill>
        <p:spPr>
          <a:xfrm>
            <a:off x="751000" y="6069345"/>
            <a:ext cx="670050" cy="670080"/>
          </a:xfrm>
          <a:prstGeom prst="rect">
            <a:avLst/>
          </a:prstGeom>
          <a:noFill/>
          <a:ln>
            <a:noFill/>
          </a:ln>
        </p:spPr>
      </p:pic>
      <p:sp>
        <p:nvSpPr>
          <p:cNvPr id="245" name="Google Shape;245;p10"/>
          <p:cNvSpPr/>
          <p:nvPr/>
        </p:nvSpPr>
        <p:spPr>
          <a:xfrm rot="-5400000">
            <a:off x="11882315" y="644320"/>
            <a:ext cx="1768980" cy="2203197"/>
          </a:xfrm>
          <a:custGeom>
            <a:avLst/>
            <a:gdLst/>
            <a:ahLst/>
            <a:cxnLst/>
            <a:rect l="l" t="t" r="r" b="b"/>
            <a:pathLst>
              <a:path w="647978" h="807032" extrusionOk="0">
                <a:moveTo>
                  <a:pt x="0" y="0"/>
                </a:moveTo>
                <a:lnTo>
                  <a:pt x="647978" y="0"/>
                </a:lnTo>
                <a:lnTo>
                  <a:pt x="647978" y="807032"/>
                </a:lnTo>
                <a:lnTo>
                  <a:pt x="0" y="807032"/>
                </a:lnTo>
                <a:close/>
              </a:path>
            </a:pathLst>
          </a:custGeom>
          <a:solidFill>
            <a:srgbClr val="FF1616"/>
          </a:solidFill>
          <a:ln>
            <a:noFill/>
          </a:ln>
        </p:spPr>
      </p:sp>
      <p:pic>
        <p:nvPicPr>
          <p:cNvPr id="246" name="Google Shape;246;p10"/>
          <p:cNvPicPr preferRelativeResize="0"/>
          <p:nvPr/>
        </p:nvPicPr>
        <p:blipFill rotWithShape="1">
          <a:blip r:embed="rId8"/>
          <a:srcRect r="53377"/>
          <a:stretch>
            <a:fillRect/>
          </a:stretch>
        </p:blipFill>
        <p:spPr>
          <a:xfrm>
            <a:off x="11981947" y="1232615"/>
            <a:ext cx="5267825" cy="753506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11"/>
          <p:cNvPicPr preferRelativeResize="0"/>
          <p:nvPr/>
        </p:nvPicPr>
        <p:blipFill rotWithShape="1">
          <a:blip r:embed="rId3"/>
          <a:srcRect t="7827" b="7819"/>
          <a:stretch>
            <a:fillRect/>
          </a:stretch>
        </p:blipFill>
        <p:spPr>
          <a:xfrm>
            <a:off x="0" y="20"/>
            <a:ext cx="18288000" cy="10287000"/>
          </a:xfrm>
          <a:prstGeom prst="rect">
            <a:avLst/>
          </a:prstGeom>
          <a:noFill/>
          <a:ln>
            <a:noFill/>
          </a:ln>
        </p:spPr>
      </p:pic>
      <p:sp>
        <p:nvSpPr>
          <p:cNvPr id="258" name="Google Shape;258;p11"/>
          <p:cNvSpPr txBox="1"/>
          <p:nvPr/>
        </p:nvSpPr>
        <p:spPr>
          <a:xfrm>
            <a:off x="670556" y="798825"/>
            <a:ext cx="4749300" cy="1129665"/>
          </a:xfrm>
          <a:prstGeom prst="rect">
            <a:avLst/>
          </a:prstGeom>
          <a:noFill/>
          <a:ln>
            <a:noFill/>
          </a:ln>
        </p:spPr>
        <p:txBody>
          <a:bodyPr spcFirstLastPara="1" wrap="square" lIns="91450" tIns="91450" rIns="91450" bIns="91450" anchor="t" anchorCtr="0">
            <a:spAutoFit/>
          </a:bodyPr>
          <a:lstStyle/>
          <a:p>
            <a:pPr marL="0" marR="0" lvl="0" indent="0" algn="l" rtl="0">
              <a:lnSpc>
                <a:spcPct val="114000"/>
              </a:lnSpc>
              <a:spcBef>
                <a:spcPts val="0"/>
              </a:spcBef>
              <a:spcAft>
                <a:spcPts val="0"/>
              </a:spcAft>
              <a:buClr>
                <a:srgbClr val="000000"/>
              </a:buClr>
              <a:buSzPts val="5400"/>
              <a:buFont typeface="Arial" panose="020B0604020202020204"/>
              <a:buNone/>
            </a:pPr>
            <a:r>
              <a:rPr lang="en-US" sz="5400" b="1" i="0" u="none" strike="noStrike" cap="none">
                <a:solidFill>
                  <a:schemeClr val="dk1"/>
                </a:solidFill>
                <a:latin typeface="Oswald"/>
                <a:ea typeface="Oswald"/>
                <a:cs typeface="Oswald"/>
                <a:sym typeface="Oswald"/>
              </a:rPr>
              <a:t>ORGANIC </a:t>
            </a:r>
            <a:endParaRPr sz="1400" b="1" i="0" u="none" strike="noStrike" cap="none">
              <a:solidFill>
                <a:schemeClr val="dk1"/>
              </a:solidFill>
              <a:latin typeface="Oswald"/>
              <a:ea typeface="Oswald"/>
              <a:cs typeface="Oswald"/>
              <a:sym typeface="Oswald"/>
            </a:endParaRPr>
          </a:p>
        </p:txBody>
      </p:sp>
      <p:sp>
        <p:nvSpPr>
          <p:cNvPr id="259" name="Google Shape;259;p11"/>
          <p:cNvSpPr txBox="1"/>
          <p:nvPr/>
        </p:nvSpPr>
        <p:spPr>
          <a:xfrm>
            <a:off x="819150" y="2992605"/>
            <a:ext cx="14178000" cy="43053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000"/>
              <a:buFont typeface="Arial" panose="020B0604020202020204"/>
              <a:buNone/>
            </a:pPr>
            <a:r>
              <a:rPr lang="en-US" sz="2000" b="1" i="0" u="none" strike="noStrike" cap="none">
                <a:solidFill>
                  <a:srgbClr val="2E2E2E"/>
                </a:solidFill>
                <a:latin typeface="Open Sans"/>
                <a:ea typeface="Open Sans"/>
                <a:cs typeface="Open Sans"/>
                <a:sym typeface="Open Sans"/>
              </a:rPr>
              <a:t>Traffic Improvement Overview: (Period: </a:t>
            </a:r>
            <a:r>
              <a:rPr lang="en-US" sz="2000" b="1">
                <a:solidFill>
                  <a:srgbClr val="2E2E2E"/>
                </a:solidFill>
                <a:latin typeface="Open Sans"/>
                <a:ea typeface="Open Sans"/>
                <a:cs typeface="Open Sans"/>
                <a:sym typeface="Open Sans"/>
              </a:rPr>
              <a:t>January 2023</a:t>
            </a:r>
            <a:r>
              <a:rPr lang="en-US" sz="2000" b="1" i="0" u="none" strike="noStrike" cap="none">
                <a:solidFill>
                  <a:srgbClr val="2E2E2E"/>
                </a:solidFill>
                <a:latin typeface="Open Sans"/>
                <a:ea typeface="Open Sans"/>
                <a:cs typeface="Open Sans"/>
                <a:sym typeface="Open Sans"/>
              </a:rPr>
              <a:t> compared to </a:t>
            </a:r>
            <a:r>
              <a:rPr lang="en-US" sz="2000" b="1">
                <a:solidFill>
                  <a:srgbClr val="2E2E2E"/>
                </a:solidFill>
                <a:latin typeface="Open Sans"/>
                <a:ea typeface="Open Sans"/>
                <a:cs typeface="Open Sans"/>
                <a:sym typeface="Open Sans"/>
              </a:rPr>
              <a:t>October 2022</a:t>
            </a:r>
            <a:r>
              <a:rPr lang="en-US" sz="2000" b="1" i="0" u="none" strike="noStrike" cap="none">
                <a:solidFill>
                  <a:srgbClr val="2E2E2E"/>
                </a:solidFill>
                <a:latin typeface="Open Sans"/>
                <a:ea typeface="Open Sans"/>
                <a:cs typeface="Open Sans"/>
                <a:sym typeface="Open Sans"/>
              </a:rPr>
              <a:t>)</a:t>
            </a:r>
            <a:endParaRPr sz="2000" b="1"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61" name="Google Shape;261;p11"/>
          <p:cNvSpPr txBox="1"/>
          <p:nvPr/>
        </p:nvSpPr>
        <p:spPr>
          <a:xfrm>
            <a:off x="666750" y="1539100"/>
            <a:ext cx="8285400" cy="1128395"/>
          </a:xfrm>
          <a:prstGeom prst="rect">
            <a:avLst/>
          </a:prstGeom>
          <a:noFill/>
          <a:ln>
            <a:noFill/>
          </a:ln>
        </p:spPr>
        <p:txBody>
          <a:bodyPr spcFirstLastPara="1" wrap="square" lIns="91425" tIns="91425" rIns="91425" bIns="91425" anchor="t" anchorCtr="0">
            <a:spAutoFit/>
          </a:bodyPr>
          <a:lstStyle/>
          <a:p>
            <a:pPr marL="0" lvl="0" indent="0" algn="l" rtl="0">
              <a:lnSpc>
                <a:spcPct val="114000"/>
              </a:lnSpc>
              <a:spcBef>
                <a:spcPts val="0"/>
              </a:spcBef>
              <a:spcAft>
                <a:spcPts val="0"/>
              </a:spcAft>
              <a:buNone/>
            </a:pPr>
            <a:r>
              <a:rPr lang="en-US" sz="5400" b="1">
                <a:solidFill>
                  <a:srgbClr val="FF1616"/>
                </a:solidFill>
                <a:latin typeface="Oswald"/>
                <a:ea typeface="Oswald"/>
                <a:cs typeface="Oswald"/>
                <a:sym typeface="Oswald"/>
              </a:rPr>
              <a:t>TRAFFIC INPROVEMENT</a:t>
            </a:r>
            <a:endParaRPr b="1">
              <a:solidFill>
                <a:schemeClr val="dk1"/>
              </a:solidFill>
              <a:latin typeface="Oswald"/>
              <a:ea typeface="Oswald"/>
              <a:cs typeface="Oswald"/>
              <a:sym typeface="Oswald"/>
            </a:endParaRPr>
          </a:p>
        </p:txBody>
      </p:sp>
      <p:pic>
        <p:nvPicPr>
          <p:cNvPr id="2" name="Picture 1"/>
          <p:cNvPicPr>
            <a:picLocks noChangeAspect="1"/>
          </p:cNvPicPr>
          <p:nvPr/>
        </p:nvPicPr>
        <p:blipFill>
          <a:blip r:embed="rId4"/>
          <a:stretch>
            <a:fillRect/>
          </a:stretch>
        </p:blipFill>
        <p:spPr>
          <a:xfrm>
            <a:off x="1259205" y="4487545"/>
            <a:ext cx="15769590" cy="308483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11"/>
          <p:cNvPicPr preferRelativeResize="0"/>
          <p:nvPr/>
        </p:nvPicPr>
        <p:blipFill rotWithShape="1">
          <a:blip r:embed="rId3"/>
          <a:srcRect t="7827" b="7819"/>
          <a:stretch>
            <a:fillRect/>
          </a:stretch>
        </p:blipFill>
        <p:spPr>
          <a:xfrm>
            <a:off x="0" y="20"/>
            <a:ext cx="18288000" cy="10287000"/>
          </a:xfrm>
          <a:prstGeom prst="rect">
            <a:avLst/>
          </a:prstGeom>
          <a:noFill/>
          <a:ln>
            <a:noFill/>
          </a:ln>
        </p:spPr>
      </p:pic>
      <p:grpSp>
        <p:nvGrpSpPr>
          <p:cNvPr id="252" name="Google Shape;252;p11"/>
          <p:cNvGrpSpPr/>
          <p:nvPr/>
        </p:nvGrpSpPr>
        <p:grpSpPr>
          <a:xfrm>
            <a:off x="671195" y="6696075"/>
            <a:ext cx="5195570" cy="1654811"/>
            <a:chOff x="331525" y="3989375"/>
            <a:chExt cx="1357948" cy="827406"/>
          </a:xfrm>
        </p:grpSpPr>
        <p:sp>
          <p:nvSpPr>
            <p:cNvPr id="253" name="Google Shape;253;p11"/>
            <p:cNvSpPr/>
            <p:nvPr/>
          </p:nvSpPr>
          <p:spPr>
            <a:xfrm>
              <a:off x="331525" y="4521188"/>
              <a:ext cx="1357948" cy="295593"/>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2000"/>
                <a:buFont typeface="Arial" panose="020B0604020202020204"/>
                <a:buNone/>
              </a:pPr>
              <a:r>
                <a:rPr lang="en-US" sz="2000" b="1" i="0" u="none" strike="noStrike" cap="none">
                  <a:solidFill>
                    <a:srgbClr val="000000"/>
                  </a:solidFill>
                  <a:latin typeface="Open Sans"/>
                  <a:ea typeface="Open Sans"/>
                  <a:cs typeface="Open Sans"/>
                  <a:sym typeface="Open Sans"/>
                </a:rPr>
                <a:t>Enquiries Generated Through Contact Forms in Oct-22 - 6</a:t>
              </a:r>
              <a:endParaRPr sz="2000" b="1" i="0" u="none" strike="noStrike" cap="none">
                <a:solidFill>
                  <a:srgbClr val="000000"/>
                </a:solidFill>
                <a:latin typeface="Open Sans"/>
                <a:ea typeface="Open Sans"/>
                <a:cs typeface="Open Sans"/>
                <a:sym typeface="Open Sans"/>
              </a:endParaRPr>
            </a:p>
          </p:txBody>
        </p:sp>
        <p:cxnSp>
          <p:nvCxnSpPr>
            <p:cNvPr id="254" name="Google Shape;254;p11"/>
            <p:cNvCxnSpPr/>
            <p:nvPr/>
          </p:nvCxnSpPr>
          <p:spPr>
            <a:xfrm>
              <a:off x="833725" y="3989375"/>
              <a:ext cx="300" cy="522300"/>
            </a:xfrm>
            <a:prstGeom prst="straightConnector1">
              <a:avLst/>
            </a:prstGeom>
            <a:noFill/>
            <a:ln w="9525" cap="flat" cmpd="sng">
              <a:solidFill>
                <a:schemeClr val="dk1"/>
              </a:solidFill>
              <a:prstDash val="solid"/>
              <a:round/>
              <a:headEnd type="none" w="sm" len="sm"/>
              <a:tailEnd type="triangle" w="med" len="med"/>
            </a:ln>
          </p:spPr>
        </p:cxnSp>
      </p:grpSp>
      <p:grpSp>
        <p:nvGrpSpPr>
          <p:cNvPr id="255" name="Google Shape;255;p11"/>
          <p:cNvGrpSpPr/>
          <p:nvPr/>
        </p:nvGrpSpPr>
        <p:grpSpPr>
          <a:xfrm>
            <a:off x="12308862" y="6724651"/>
            <a:ext cx="5195570" cy="1625599"/>
            <a:chOff x="592930" y="3994138"/>
            <a:chExt cx="1357948" cy="812800"/>
          </a:xfrm>
        </p:grpSpPr>
        <p:sp>
          <p:nvSpPr>
            <p:cNvPr id="256" name="Google Shape;256;p11"/>
            <p:cNvSpPr/>
            <p:nvPr/>
          </p:nvSpPr>
          <p:spPr>
            <a:xfrm>
              <a:off x="592930" y="4521188"/>
              <a:ext cx="1357948" cy="28575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2000"/>
                <a:buFont typeface="Arial" panose="020B0604020202020204"/>
                <a:buNone/>
              </a:pPr>
              <a:r>
                <a:rPr lang="en-US" sz="2000" b="1" i="0" u="none" strike="noStrike" cap="none">
                  <a:solidFill>
                    <a:srgbClr val="000000"/>
                  </a:solidFill>
                  <a:latin typeface="Open Sans"/>
                  <a:ea typeface="Open Sans"/>
                  <a:cs typeface="Open Sans"/>
                  <a:sym typeface="Open Sans"/>
                </a:rPr>
                <a:t>Enquiries Generated Through Contact Forms in Jan-23 - 39</a:t>
              </a:r>
              <a:endParaRPr sz="2000" b="1" i="0" u="none" strike="noStrike" cap="none">
                <a:solidFill>
                  <a:srgbClr val="000000"/>
                </a:solidFill>
                <a:latin typeface="Open Sans"/>
                <a:ea typeface="Open Sans"/>
                <a:cs typeface="Open Sans"/>
                <a:sym typeface="Open Sans"/>
              </a:endParaRPr>
            </a:p>
          </p:txBody>
        </p:sp>
        <p:cxnSp>
          <p:nvCxnSpPr>
            <p:cNvPr id="257" name="Google Shape;257;p11"/>
            <p:cNvCxnSpPr/>
            <p:nvPr/>
          </p:nvCxnSpPr>
          <p:spPr>
            <a:xfrm>
              <a:off x="1535603" y="3994138"/>
              <a:ext cx="300" cy="522300"/>
            </a:xfrm>
            <a:prstGeom prst="straightConnector1">
              <a:avLst/>
            </a:prstGeom>
            <a:noFill/>
            <a:ln w="9525" cap="flat" cmpd="sng">
              <a:solidFill>
                <a:schemeClr val="dk1"/>
              </a:solidFill>
              <a:prstDash val="solid"/>
              <a:round/>
              <a:headEnd type="none" w="sm" len="sm"/>
              <a:tailEnd type="triangle" w="med" len="med"/>
            </a:ln>
          </p:spPr>
        </p:cxnSp>
      </p:grpSp>
      <p:sp>
        <p:nvSpPr>
          <p:cNvPr id="258" name="Google Shape;258;p11"/>
          <p:cNvSpPr txBox="1"/>
          <p:nvPr/>
        </p:nvSpPr>
        <p:spPr>
          <a:xfrm>
            <a:off x="670556" y="798825"/>
            <a:ext cx="4749300" cy="1015800"/>
          </a:xfrm>
          <a:prstGeom prst="rect">
            <a:avLst/>
          </a:prstGeom>
          <a:noFill/>
          <a:ln>
            <a:noFill/>
          </a:ln>
        </p:spPr>
        <p:txBody>
          <a:bodyPr spcFirstLastPara="1" wrap="square" lIns="91450" tIns="91450" rIns="91450" bIns="91450" anchor="t" anchorCtr="0">
            <a:spAutoFit/>
          </a:bodyPr>
          <a:lstStyle/>
          <a:p>
            <a:pPr marL="0" marR="0" lvl="0" indent="0" algn="l" rtl="0">
              <a:lnSpc>
                <a:spcPct val="114000"/>
              </a:lnSpc>
              <a:spcBef>
                <a:spcPts val="0"/>
              </a:spcBef>
              <a:spcAft>
                <a:spcPts val="0"/>
              </a:spcAft>
              <a:buClr>
                <a:srgbClr val="000000"/>
              </a:buClr>
              <a:buSzPts val="5400"/>
              <a:buFont typeface="Arial" panose="020B0604020202020204"/>
              <a:buNone/>
            </a:pPr>
            <a:r>
              <a:rPr lang="en-US" sz="5400" b="1" i="0" u="none" strike="noStrike" cap="none">
                <a:solidFill>
                  <a:schemeClr val="dk1"/>
                </a:solidFill>
                <a:latin typeface="Oswald"/>
                <a:ea typeface="Oswald"/>
                <a:cs typeface="Oswald"/>
                <a:sym typeface="Oswald"/>
              </a:rPr>
              <a:t>ORGANIC GOAL</a:t>
            </a:r>
            <a:endParaRPr sz="1400" b="1" i="0" u="none" strike="noStrike" cap="none">
              <a:solidFill>
                <a:schemeClr val="dk1"/>
              </a:solidFill>
              <a:latin typeface="Oswald"/>
              <a:ea typeface="Oswald"/>
              <a:cs typeface="Oswald"/>
              <a:sym typeface="Oswald"/>
            </a:endParaRPr>
          </a:p>
        </p:txBody>
      </p:sp>
      <p:sp>
        <p:nvSpPr>
          <p:cNvPr id="259" name="Google Shape;259;p11"/>
          <p:cNvSpPr txBox="1"/>
          <p:nvPr/>
        </p:nvSpPr>
        <p:spPr>
          <a:xfrm>
            <a:off x="819150" y="2992605"/>
            <a:ext cx="14178000" cy="43053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000"/>
              <a:buFont typeface="Arial" panose="020B0604020202020204"/>
              <a:buNone/>
            </a:pPr>
            <a:r>
              <a:rPr lang="en-US" sz="2000" b="1" i="0" u="none" strike="noStrike" cap="none">
                <a:solidFill>
                  <a:srgbClr val="2E2E2E"/>
                </a:solidFill>
                <a:latin typeface="Open Sans"/>
                <a:ea typeface="Open Sans"/>
                <a:cs typeface="Open Sans"/>
                <a:sym typeface="Open Sans"/>
              </a:rPr>
              <a:t>Goal Conversion Overview: (Period: </a:t>
            </a:r>
            <a:r>
              <a:rPr lang="en-US" sz="2000" b="1">
                <a:solidFill>
                  <a:srgbClr val="2E2E2E"/>
                </a:solidFill>
                <a:latin typeface="Open Sans"/>
                <a:ea typeface="Open Sans"/>
                <a:cs typeface="Open Sans"/>
                <a:sym typeface="Open Sans"/>
              </a:rPr>
              <a:t>January</a:t>
            </a:r>
            <a:r>
              <a:rPr lang="en-US" sz="2000" b="1" i="0" u="none" strike="noStrike" cap="none">
                <a:solidFill>
                  <a:srgbClr val="2E2E2E"/>
                </a:solidFill>
                <a:latin typeface="Open Sans"/>
                <a:ea typeface="Open Sans"/>
                <a:cs typeface="Open Sans"/>
                <a:sym typeface="Open Sans"/>
              </a:rPr>
              <a:t> 2023 compared to </a:t>
            </a:r>
            <a:r>
              <a:rPr lang="en-US" sz="2000" b="1">
                <a:solidFill>
                  <a:srgbClr val="2E2E2E"/>
                </a:solidFill>
                <a:latin typeface="Open Sans"/>
                <a:ea typeface="Open Sans"/>
                <a:cs typeface="Open Sans"/>
                <a:sym typeface="Open Sans"/>
              </a:rPr>
              <a:t>October</a:t>
            </a:r>
            <a:r>
              <a:rPr lang="en-US" sz="2000" b="1" i="0" u="none" strike="noStrike" cap="none">
                <a:solidFill>
                  <a:srgbClr val="2E2E2E"/>
                </a:solidFill>
                <a:latin typeface="Open Sans"/>
                <a:ea typeface="Open Sans"/>
                <a:cs typeface="Open Sans"/>
                <a:sym typeface="Open Sans"/>
              </a:rPr>
              <a:t> 2022)</a:t>
            </a:r>
            <a:endParaRPr sz="2000" b="1"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61" name="Google Shape;261;p11"/>
          <p:cNvSpPr txBox="1"/>
          <p:nvPr/>
        </p:nvSpPr>
        <p:spPr>
          <a:xfrm>
            <a:off x="666750" y="1539100"/>
            <a:ext cx="8285400" cy="1015800"/>
          </a:xfrm>
          <a:prstGeom prst="rect">
            <a:avLst/>
          </a:prstGeom>
          <a:noFill/>
          <a:ln>
            <a:noFill/>
          </a:ln>
        </p:spPr>
        <p:txBody>
          <a:bodyPr spcFirstLastPara="1" wrap="square" lIns="91425" tIns="91425" rIns="91425" bIns="91425" anchor="t" anchorCtr="0">
            <a:spAutoFit/>
          </a:bodyPr>
          <a:lstStyle/>
          <a:p>
            <a:pPr marL="0" lvl="0" indent="0" algn="l" rtl="0">
              <a:lnSpc>
                <a:spcPct val="114000"/>
              </a:lnSpc>
              <a:spcBef>
                <a:spcPts val="0"/>
              </a:spcBef>
              <a:spcAft>
                <a:spcPts val="0"/>
              </a:spcAft>
              <a:buNone/>
            </a:pPr>
            <a:r>
              <a:rPr lang="en-US" sz="5400" b="1">
                <a:solidFill>
                  <a:srgbClr val="FF1616"/>
                </a:solidFill>
                <a:latin typeface="Oswald"/>
                <a:ea typeface="Oswald"/>
                <a:cs typeface="Oswald"/>
                <a:sym typeface="Oswald"/>
              </a:rPr>
              <a:t>CONVERSION RESULT</a:t>
            </a:r>
            <a:endParaRPr b="1">
              <a:solidFill>
                <a:schemeClr val="dk1"/>
              </a:solidFill>
              <a:latin typeface="Oswald"/>
              <a:ea typeface="Oswald"/>
              <a:cs typeface="Oswald"/>
              <a:sym typeface="Oswald"/>
            </a:endParaRPr>
          </a:p>
        </p:txBody>
      </p:sp>
      <p:pic>
        <p:nvPicPr>
          <p:cNvPr id="2" name="Picture 1"/>
          <p:cNvPicPr>
            <a:picLocks noChangeAspect="1"/>
          </p:cNvPicPr>
          <p:nvPr/>
        </p:nvPicPr>
        <p:blipFill>
          <a:blip r:embed="rId4"/>
          <a:stretch>
            <a:fillRect/>
          </a:stretch>
        </p:blipFill>
        <p:spPr>
          <a:xfrm>
            <a:off x="1127125" y="3895090"/>
            <a:ext cx="16034385" cy="2829560"/>
          </a:xfrm>
          <a:prstGeom prst="rect">
            <a:avLst/>
          </a:prstGeom>
          <a:ln>
            <a:solidFill>
              <a:schemeClr val="tx1"/>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12"/>
          <p:cNvPicPr preferRelativeResize="0"/>
          <p:nvPr/>
        </p:nvPicPr>
        <p:blipFill rotWithShape="1">
          <a:blip r:embed="rId3"/>
          <a:srcRect t="7827" b="7819"/>
          <a:stretch>
            <a:fillRect/>
          </a:stretch>
        </p:blipFill>
        <p:spPr>
          <a:xfrm>
            <a:off x="0" y="20"/>
            <a:ext cx="18287998" cy="10287000"/>
          </a:xfrm>
          <a:prstGeom prst="rect">
            <a:avLst/>
          </a:prstGeom>
          <a:noFill/>
          <a:ln>
            <a:noFill/>
          </a:ln>
        </p:spPr>
      </p:pic>
      <p:sp>
        <p:nvSpPr>
          <p:cNvPr id="267" name="Google Shape;267;p12"/>
          <p:cNvSpPr txBox="1"/>
          <p:nvPr/>
        </p:nvSpPr>
        <p:spPr>
          <a:xfrm>
            <a:off x="819150" y="3075575"/>
            <a:ext cx="14178000" cy="43053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000"/>
              <a:buFont typeface="Arial" panose="020B0604020202020204"/>
              <a:buNone/>
            </a:pPr>
            <a:r>
              <a:rPr lang="en-US" sz="2000" b="1" i="0" u="none" strike="noStrike" cap="none">
                <a:solidFill>
                  <a:srgbClr val="2E2E2E"/>
                </a:solidFill>
                <a:latin typeface="Open Sans"/>
                <a:ea typeface="Open Sans"/>
                <a:cs typeface="Open Sans"/>
                <a:sym typeface="Open Sans"/>
              </a:rPr>
              <a:t>Goal Conversion Overview: (Period: January 2023 compared to October 2022)</a:t>
            </a:r>
            <a:endParaRPr sz="2000" b="1"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71" name="Google Shape;271;p12"/>
          <p:cNvSpPr txBox="1"/>
          <p:nvPr/>
        </p:nvSpPr>
        <p:spPr>
          <a:xfrm>
            <a:off x="670556" y="798825"/>
            <a:ext cx="4749300" cy="1015800"/>
          </a:xfrm>
          <a:prstGeom prst="rect">
            <a:avLst/>
          </a:prstGeom>
          <a:noFill/>
          <a:ln>
            <a:noFill/>
          </a:ln>
        </p:spPr>
        <p:txBody>
          <a:bodyPr spcFirstLastPara="1" wrap="square" lIns="91450" tIns="91450" rIns="91450" bIns="91450" anchor="t" anchorCtr="0">
            <a:spAutoFit/>
          </a:bodyPr>
          <a:lstStyle/>
          <a:p>
            <a:pPr marL="0" marR="0" lvl="0" indent="0" algn="l" rtl="0">
              <a:lnSpc>
                <a:spcPct val="114000"/>
              </a:lnSpc>
              <a:spcBef>
                <a:spcPts val="0"/>
              </a:spcBef>
              <a:spcAft>
                <a:spcPts val="0"/>
              </a:spcAft>
              <a:buClr>
                <a:srgbClr val="000000"/>
              </a:buClr>
              <a:buSzPts val="5400"/>
              <a:buFont typeface="Arial" panose="020B0604020202020204"/>
              <a:buNone/>
            </a:pPr>
            <a:r>
              <a:rPr lang="en-US" sz="5400" b="1" i="0" u="none" strike="noStrike" cap="none">
                <a:solidFill>
                  <a:schemeClr val="dk1"/>
                </a:solidFill>
                <a:latin typeface="Oswald"/>
                <a:ea typeface="Oswald"/>
                <a:cs typeface="Oswald"/>
                <a:sym typeface="Oswald"/>
              </a:rPr>
              <a:t>ORGANIC GOAL</a:t>
            </a:r>
            <a:endParaRPr sz="1400" b="1" i="0" u="none" strike="noStrike" cap="none">
              <a:solidFill>
                <a:schemeClr val="dk1"/>
              </a:solidFill>
              <a:latin typeface="Oswald"/>
              <a:ea typeface="Oswald"/>
              <a:cs typeface="Oswald"/>
              <a:sym typeface="Oswald"/>
            </a:endParaRPr>
          </a:p>
        </p:txBody>
      </p:sp>
      <p:sp>
        <p:nvSpPr>
          <p:cNvPr id="272" name="Google Shape;272;p12"/>
          <p:cNvSpPr txBox="1"/>
          <p:nvPr/>
        </p:nvSpPr>
        <p:spPr>
          <a:xfrm>
            <a:off x="666750" y="1539100"/>
            <a:ext cx="8285400" cy="1015800"/>
          </a:xfrm>
          <a:prstGeom prst="rect">
            <a:avLst/>
          </a:prstGeom>
          <a:noFill/>
          <a:ln>
            <a:noFill/>
          </a:ln>
        </p:spPr>
        <p:txBody>
          <a:bodyPr spcFirstLastPara="1" wrap="square" lIns="91425" tIns="91425" rIns="91425" bIns="91425" anchor="t" anchorCtr="0">
            <a:spAutoFit/>
          </a:bodyPr>
          <a:lstStyle/>
          <a:p>
            <a:pPr marL="0" lvl="0" indent="0" algn="l" rtl="0">
              <a:lnSpc>
                <a:spcPct val="114000"/>
              </a:lnSpc>
              <a:spcBef>
                <a:spcPts val="0"/>
              </a:spcBef>
              <a:spcAft>
                <a:spcPts val="0"/>
              </a:spcAft>
              <a:buNone/>
            </a:pPr>
            <a:r>
              <a:rPr lang="en-US" sz="5400" b="1">
                <a:solidFill>
                  <a:srgbClr val="FF1616"/>
                </a:solidFill>
                <a:latin typeface="Oswald"/>
                <a:ea typeface="Oswald"/>
                <a:cs typeface="Oswald"/>
                <a:sym typeface="Oswald"/>
              </a:rPr>
              <a:t>CONVERSION RESULT</a:t>
            </a:r>
            <a:endParaRPr b="1">
              <a:solidFill>
                <a:schemeClr val="dk1"/>
              </a:solidFill>
              <a:latin typeface="Oswald"/>
              <a:ea typeface="Oswald"/>
              <a:cs typeface="Oswald"/>
              <a:sym typeface="Oswald"/>
            </a:endParaRPr>
          </a:p>
        </p:txBody>
      </p:sp>
      <p:grpSp>
        <p:nvGrpSpPr>
          <p:cNvPr id="6" name="Group 5"/>
          <p:cNvGrpSpPr/>
          <p:nvPr/>
        </p:nvGrpSpPr>
        <p:grpSpPr>
          <a:xfrm>
            <a:off x="5278755" y="4643755"/>
            <a:ext cx="7229475" cy="3173095"/>
            <a:chOff x="8313" y="7313"/>
            <a:chExt cx="11385" cy="4997"/>
          </a:xfrm>
        </p:grpSpPr>
        <p:pic>
          <p:nvPicPr>
            <p:cNvPr id="3" name="Picture 2"/>
            <p:cNvPicPr>
              <a:picLocks noChangeAspect="1"/>
            </p:cNvPicPr>
            <p:nvPr/>
          </p:nvPicPr>
          <p:blipFill>
            <a:blip r:embed="rId4"/>
            <a:srcRect l="4687" t="24080"/>
            <a:stretch>
              <a:fillRect/>
            </a:stretch>
          </p:blipFill>
          <p:spPr>
            <a:xfrm>
              <a:off x="8313" y="7326"/>
              <a:ext cx="5855" cy="4984"/>
            </a:xfrm>
            <a:prstGeom prst="rect">
              <a:avLst/>
            </a:prstGeom>
          </p:spPr>
        </p:pic>
        <p:pic>
          <p:nvPicPr>
            <p:cNvPr id="4" name="Picture 3"/>
            <p:cNvPicPr>
              <a:picLocks noChangeAspect="1"/>
            </p:cNvPicPr>
            <p:nvPr/>
          </p:nvPicPr>
          <p:blipFill>
            <a:blip r:embed="rId5"/>
            <a:srcRect t="10364" r="11289"/>
            <a:stretch>
              <a:fillRect/>
            </a:stretch>
          </p:blipFill>
          <p:spPr>
            <a:xfrm>
              <a:off x="14098" y="7313"/>
              <a:ext cx="5600" cy="4989"/>
            </a:xfrm>
            <a:prstGeom prst="rect">
              <a:avLst/>
            </a:prstGeom>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p13"/>
          <p:cNvPicPr preferRelativeResize="0"/>
          <p:nvPr/>
        </p:nvPicPr>
        <p:blipFill rotWithShape="1">
          <a:blip r:embed="rId3"/>
          <a:srcRect t="7827" b="7819"/>
          <a:stretch>
            <a:fillRect/>
          </a:stretch>
        </p:blipFill>
        <p:spPr>
          <a:xfrm>
            <a:off x="0" y="-23680"/>
            <a:ext cx="18288000" cy="10286999"/>
          </a:xfrm>
          <a:prstGeom prst="rect">
            <a:avLst/>
          </a:prstGeom>
          <a:noFill/>
          <a:ln>
            <a:noFill/>
          </a:ln>
        </p:spPr>
      </p:pic>
      <p:sp>
        <p:nvSpPr>
          <p:cNvPr id="278" name="Google Shape;278;p13"/>
          <p:cNvSpPr txBox="1"/>
          <p:nvPr/>
        </p:nvSpPr>
        <p:spPr>
          <a:xfrm>
            <a:off x="1028700" y="508451"/>
            <a:ext cx="6672000" cy="826200"/>
          </a:xfrm>
          <a:prstGeom prst="rect">
            <a:avLst/>
          </a:prstGeom>
          <a:noFill/>
          <a:ln>
            <a:noFill/>
          </a:ln>
        </p:spPr>
        <p:txBody>
          <a:bodyPr spcFirstLastPara="1" wrap="square" lIns="0" tIns="0" rIns="0" bIns="0" anchor="t" anchorCtr="0">
            <a:spAutoFit/>
          </a:bodyPr>
          <a:lstStyle/>
          <a:p>
            <a:pPr marL="0" marR="0" lvl="0" indent="0" algn="l" rtl="0">
              <a:lnSpc>
                <a:spcPct val="114000"/>
              </a:lnSpc>
              <a:spcBef>
                <a:spcPts val="0"/>
              </a:spcBef>
              <a:spcAft>
                <a:spcPts val="0"/>
              </a:spcAft>
              <a:buClr>
                <a:schemeClr val="dk1"/>
              </a:buClr>
              <a:buSzPts val="5367"/>
              <a:buFont typeface="Arial" panose="020B0604020202020204"/>
              <a:buNone/>
            </a:pPr>
            <a:r>
              <a:rPr lang="en-US" sz="5365" b="1" i="0" u="none" strike="noStrike" cap="none">
                <a:solidFill>
                  <a:srgbClr val="1E1E1E"/>
                </a:solidFill>
                <a:latin typeface="Oswald"/>
                <a:ea typeface="Oswald"/>
                <a:cs typeface="Oswald"/>
                <a:sym typeface="Oswald"/>
              </a:rPr>
              <a:t>KEYWORDS</a:t>
            </a:r>
            <a:r>
              <a:rPr lang="en-US" sz="5365" b="1" i="0" u="none" strike="noStrike" cap="none">
                <a:solidFill>
                  <a:srgbClr val="FF1616"/>
                </a:solidFill>
                <a:latin typeface="Oswald"/>
                <a:ea typeface="Oswald"/>
                <a:cs typeface="Oswald"/>
                <a:sym typeface="Oswald"/>
              </a:rPr>
              <a:t> </a:t>
            </a:r>
            <a:endParaRPr sz="1400" b="1" i="0" u="none" strike="noStrike" cap="none">
              <a:solidFill>
                <a:srgbClr val="000000"/>
              </a:solidFill>
              <a:latin typeface="Oswald"/>
              <a:ea typeface="Oswald"/>
              <a:cs typeface="Oswald"/>
              <a:sym typeface="Oswald"/>
            </a:endParaRPr>
          </a:p>
        </p:txBody>
      </p:sp>
      <p:sp>
        <p:nvSpPr>
          <p:cNvPr id="279" name="Google Shape;279;p13"/>
          <p:cNvSpPr txBox="1"/>
          <p:nvPr/>
        </p:nvSpPr>
        <p:spPr>
          <a:xfrm>
            <a:off x="922429" y="1204350"/>
            <a:ext cx="4771800" cy="1010400"/>
          </a:xfrm>
          <a:prstGeom prst="rect">
            <a:avLst/>
          </a:prstGeom>
          <a:noFill/>
          <a:ln>
            <a:noFill/>
          </a:ln>
        </p:spPr>
        <p:txBody>
          <a:bodyPr spcFirstLastPara="1" wrap="square" lIns="91425" tIns="91425" rIns="91425" bIns="91425" anchor="t" anchorCtr="0">
            <a:spAutoFit/>
          </a:bodyPr>
          <a:lstStyle/>
          <a:p>
            <a:pPr marL="0" marR="0" lvl="0" indent="0" algn="l" rtl="0">
              <a:lnSpc>
                <a:spcPct val="114000"/>
              </a:lnSpc>
              <a:spcBef>
                <a:spcPts val="0"/>
              </a:spcBef>
              <a:spcAft>
                <a:spcPts val="0"/>
              </a:spcAft>
              <a:buClr>
                <a:schemeClr val="dk1"/>
              </a:buClr>
              <a:buSzPts val="1100"/>
              <a:buFont typeface="Arial" panose="020B0604020202020204"/>
              <a:buNone/>
            </a:pPr>
            <a:r>
              <a:rPr lang="en-US" sz="5365" b="1" i="0" u="none" strike="noStrike" cap="none">
                <a:solidFill>
                  <a:srgbClr val="FF1616"/>
                </a:solidFill>
                <a:latin typeface="Oswald"/>
                <a:ea typeface="Oswald"/>
                <a:cs typeface="Oswald"/>
                <a:sym typeface="Oswald"/>
              </a:rPr>
              <a:t>RANKING</a:t>
            </a:r>
            <a:endParaRPr sz="1400" b="1" i="0" u="none" strike="noStrike" cap="none">
              <a:solidFill>
                <a:schemeClr val="dk1"/>
              </a:solidFill>
              <a:latin typeface="Oswald"/>
              <a:ea typeface="Oswald"/>
              <a:cs typeface="Oswald"/>
              <a:sym typeface="Oswald"/>
            </a:endParaRPr>
          </a:p>
        </p:txBody>
      </p:sp>
      <p:pic>
        <p:nvPicPr>
          <p:cNvPr id="280" name="Google Shape;280;p13"/>
          <p:cNvPicPr preferRelativeResize="0"/>
          <p:nvPr/>
        </p:nvPicPr>
        <p:blipFill rotWithShape="1">
          <a:blip r:embed="rId4"/>
          <a:srcRect/>
          <a:stretch>
            <a:fillRect/>
          </a:stretch>
        </p:blipFill>
        <p:spPr>
          <a:xfrm>
            <a:off x="15539200" y="8242442"/>
            <a:ext cx="2824999" cy="2824999"/>
          </a:xfrm>
          <a:prstGeom prst="rect">
            <a:avLst/>
          </a:prstGeom>
          <a:noFill/>
          <a:ln>
            <a:noFill/>
          </a:ln>
        </p:spPr>
      </p:pic>
      <p:sp>
        <p:nvSpPr>
          <p:cNvPr id="281" name="Google Shape;281;p13"/>
          <p:cNvSpPr txBox="1"/>
          <p:nvPr/>
        </p:nvSpPr>
        <p:spPr>
          <a:xfrm>
            <a:off x="899850" y="2483281"/>
            <a:ext cx="16644600" cy="86169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000" b="0" i="0" u="none" strike="noStrike" cap="none">
                <a:solidFill>
                  <a:srgbClr val="494343"/>
                </a:solidFill>
                <a:latin typeface="Open Sans"/>
                <a:ea typeface="Open Sans"/>
                <a:cs typeface="Open Sans"/>
                <a:sym typeface="Open Sans"/>
              </a:rPr>
              <a:t>With our optimisation process, we were able to rank few keywords out of 35 keywords on 1st and 2nd page in SERP. They were not even ranking on top 10 pages. (Google.co.in) within the span of 4 months.</a:t>
            </a:r>
            <a:endParaRPr sz="20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82" name="Google Shape;282;p13"/>
          <p:cNvSpPr/>
          <p:nvPr/>
        </p:nvSpPr>
        <p:spPr>
          <a:xfrm>
            <a:off x="1907375" y="5393902"/>
            <a:ext cx="14759100" cy="3926700"/>
          </a:xfrm>
          <a:prstGeom prst="rect">
            <a:avLst/>
          </a:prstGeom>
          <a:solidFill>
            <a:srgbClr val="FDFE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83" name="Google Shape;283;p13"/>
          <p:cNvGraphicFramePr/>
          <p:nvPr/>
        </p:nvGraphicFramePr>
        <p:xfrm>
          <a:off x="1890450" y="3818152"/>
          <a:ext cx="14759250" cy="5502580"/>
        </p:xfrm>
        <a:graphic>
          <a:graphicData uri="http://schemas.openxmlformats.org/drawingml/2006/table">
            <a:tbl>
              <a:tblPr>
                <a:noFill/>
                <a:tableStyleId>{5FDC3FAF-5C93-49A5-AC2D-AF75CA018B5E}</a:tableStyleId>
              </a:tblPr>
              <a:tblGrid>
                <a:gridCol w="6445175"/>
                <a:gridCol w="2105025"/>
                <a:gridCol w="1531775"/>
                <a:gridCol w="1641025"/>
                <a:gridCol w="1449875"/>
                <a:gridCol w="1586375"/>
              </a:tblGrid>
              <a:tr h="786125">
                <a:tc rowSpan="2">
                  <a:txBody>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u="none" strike="noStrike" cap="none"/>
                    </a:p>
                  </a:txBody>
                  <a:tcPr marL="91425" marR="91425" marT="91425" marB="91425">
                    <a:solidFill>
                      <a:srgbClr val="FF0000"/>
                    </a:solidFill>
                  </a:tcPr>
                </a:tc>
                <a:tc rowSpan="2">
                  <a:txBody>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u="none" strike="noStrike" cap="none"/>
                    </a:p>
                  </a:txBody>
                  <a:tcPr marL="91425" marR="91425" marT="91425" marB="91425">
                    <a:solidFill>
                      <a:srgbClr val="FF0000"/>
                    </a:solidFill>
                  </a:tcPr>
                </a:tc>
                <a:tc gridSpan="2">
                  <a:txBody>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u="none" strike="noStrike" cap="none"/>
                    </a:p>
                  </a:txBody>
                  <a:tcPr marL="91425" marR="91425" marT="91425" marB="91425">
                    <a:solidFill>
                      <a:srgbClr val="FF0000"/>
                    </a:solidFill>
                  </a:tcPr>
                </a:tc>
                <a:tc hMerge="1">
                  <a:txBody>
                    <a:bodyPr/>
                    <a:lstStyle/>
                    <a:p>
                      <a:endParaRPr lang="en-US"/>
                    </a:p>
                  </a:txBody>
                  <a:tcPr/>
                </a:tc>
                <a:tc gridSpan="2">
                  <a:txBody>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u="none" strike="noStrike" cap="none"/>
                    </a:p>
                  </a:txBody>
                  <a:tcPr marL="91425" marR="91425" marT="91425" marB="91425">
                    <a:solidFill>
                      <a:srgbClr val="FF0000"/>
                    </a:solidFill>
                  </a:tcPr>
                </a:tc>
                <a:tc hMerge="1">
                  <a:txBody>
                    <a:bodyPr/>
                    <a:lstStyle/>
                    <a:p>
                      <a:endParaRPr lang="en-US"/>
                    </a:p>
                  </a:txBody>
                  <a:tcPr/>
                </a:tc>
              </a:tr>
              <a:tr h="786025">
                <a:tc vMerge="1">
                  <a:txBody>
                    <a:bodyPr/>
                    <a:lstStyle/>
                    <a:p>
                      <a:endParaRPr lang="en-US"/>
                    </a:p>
                  </a:txBody>
                  <a:tcPr/>
                </a:tc>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u="none" strike="noStrike" cap="none"/>
                    </a:p>
                  </a:txBody>
                  <a:tcPr marL="91425" marR="91425" marT="91425" marB="91425">
                    <a:solidFill>
                      <a:srgbClr val="FF1616"/>
                    </a:solidFill>
                  </a:tcPr>
                </a:tc>
                <a:tc>
                  <a:txBody>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u="none" strike="noStrike" cap="none"/>
                    </a:p>
                  </a:txBody>
                  <a:tcPr marL="91425" marR="91425" marT="91425" marB="91425">
                    <a:solidFill>
                      <a:srgbClr val="FF1616"/>
                    </a:solidFill>
                  </a:tcPr>
                </a:tc>
                <a:tc>
                  <a:txBody>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u="none" strike="noStrike" cap="none"/>
                    </a:p>
                  </a:txBody>
                  <a:tcPr marL="91425" marR="91425" marT="91425" marB="91425">
                    <a:solidFill>
                      <a:srgbClr val="FF1616"/>
                    </a:solidFill>
                  </a:tcPr>
                </a:tc>
                <a:tc>
                  <a:txBody>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u="none" strike="noStrike" cap="none"/>
                    </a:p>
                  </a:txBody>
                  <a:tcPr marL="91425" marR="91425" marT="91425" marB="91425">
                    <a:solidFill>
                      <a:srgbClr val="FF1616"/>
                    </a:solidFill>
                  </a:tcPr>
                </a:tc>
              </a:tr>
              <a:tr h="786130">
                <a:tc>
                  <a:txBody>
                    <a:bodyPr/>
                    <a:lstStyle/>
                    <a:p>
                      <a:pPr marL="0" marR="0" lvl="0" indent="0" algn="l" rtl="0">
                        <a:lnSpc>
                          <a:spcPct val="100000"/>
                        </a:lnSpc>
                        <a:spcBef>
                          <a:spcPts val="0"/>
                        </a:spcBef>
                        <a:spcAft>
                          <a:spcPts val="0"/>
                        </a:spcAft>
                        <a:buClr>
                          <a:srgbClr val="000000"/>
                        </a:buClr>
                        <a:buSzPts val="2000"/>
                        <a:buFont typeface="Arial" panose="020B0604020202020204"/>
                        <a:buNone/>
                      </a:pPr>
                      <a:r>
                        <a:rPr lang="en-US" sz="2000">
                          <a:latin typeface="Open Sans"/>
                          <a:ea typeface="Open Sans"/>
                          <a:cs typeface="Open Sans"/>
                          <a:sym typeface="Open Sans"/>
                        </a:rPr>
                        <a:t>intelligent knowledge portal</a:t>
                      </a:r>
                    </a:p>
                  </a:txBody>
                  <a:tcPr marL="91450" marR="0" marT="0" marB="0" anchor="ctr"/>
                </a:tc>
                <a:tc>
                  <a:txBody>
                    <a:bodyPr/>
                    <a:lstStyle/>
                    <a:p>
                      <a:pPr marL="0" marR="0" lvl="0" indent="0" algn="ctr" rtl="0">
                        <a:lnSpc>
                          <a:spcPct val="100000"/>
                        </a:lnSpc>
                        <a:spcBef>
                          <a:spcPts val="0"/>
                        </a:spcBef>
                        <a:spcAft>
                          <a:spcPts val="0"/>
                        </a:spcAft>
                        <a:buClr>
                          <a:srgbClr val="000000"/>
                        </a:buClr>
                        <a:buSzPts val="2000"/>
                        <a:buFont typeface="Arial" panose="020B0604020202020204"/>
                        <a:buNone/>
                      </a:pPr>
                      <a:r>
                        <a:rPr lang="en-US" sz="2000" u="none" strike="noStrike" cap="none">
                          <a:latin typeface="Open Sans"/>
                          <a:ea typeface="Open Sans"/>
                          <a:cs typeface="Open Sans"/>
                          <a:sym typeface="Open Sans"/>
                        </a:rPr>
                        <a:t>Google</a:t>
                      </a:r>
                      <a:endParaRPr sz="2000" u="none" strike="noStrike" cap="none">
                        <a:latin typeface="Open Sans"/>
                        <a:ea typeface="Open Sans"/>
                        <a:cs typeface="Open Sans"/>
                        <a:sym typeface="Open Sans"/>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2000"/>
                        <a:buFont typeface="Arial" panose="020B0604020202020204"/>
                        <a:buNone/>
                      </a:pPr>
                      <a:r>
                        <a:rPr lang="en-US" sz="2000" u="none" strike="noStrike" cap="none">
                          <a:latin typeface="Open Sans"/>
                          <a:ea typeface="Open Sans"/>
                          <a:cs typeface="Open Sans"/>
                          <a:sym typeface="Open Sans"/>
                        </a:rPr>
                        <a:t>–</a:t>
                      </a:r>
                      <a:endParaRPr sz="2000" u="none" strike="noStrike" cap="none">
                        <a:latin typeface="Open Sans"/>
                        <a:ea typeface="Open Sans"/>
                        <a:cs typeface="Open Sans"/>
                        <a:sym typeface="Open Sans"/>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2000"/>
                        <a:buFont typeface="Arial" panose="020B0604020202020204"/>
                        <a:buNone/>
                      </a:pPr>
                      <a:r>
                        <a:rPr lang="en-US" sz="2000" u="none" strike="noStrike" cap="none">
                          <a:latin typeface="Open Sans"/>
                          <a:ea typeface="Open Sans"/>
                          <a:cs typeface="Open Sans"/>
                          <a:sym typeface="Open Sans"/>
                        </a:rPr>
                        <a:t>–</a:t>
                      </a:r>
                      <a:endParaRPr sz="2000" u="none" strike="noStrike" cap="none">
                        <a:latin typeface="Open Sans"/>
                        <a:ea typeface="Open Sans"/>
                        <a:cs typeface="Open Sans"/>
                        <a:sym typeface="Open Sans"/>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2000"/>
                        <a:buFont typeface="Arial" panose="020B0604020202020204"/>
                        <a:buNone/>
                      </a:pPr>
                      <a:r>
                        <a:rPr lang="en-US" sz="2000" u="none" strike="noStrike" cap="none">
                          <a:latin typeface="Open Sans"/>
                          <a:ea typeface="Open Sans"/>
                          <a:cs typeface="Open Sans"/>
                          <a:sym typeface="Open Sans"/>
                        </a:rPr>
                        <a:t>1</a:t>
                      </a:r>
                      <a:endParaRPr sz="2000" u="none" strike="noStrike" cap="none">
                        <a:latin typeface="Open Sans"/>
                        <a:ea typeface="Open Sans"/>
                        <a:cs typeface="Open Sans"/>
                        <a:sym typeface="Open Sans"/>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2000"/>
                        <a:buFont typeface="Arial" panose="020B0604020202020204"/>
                        <a:buNone/>
                      </a:pPr>
                      <a:r>
                        <a:rPr lang="en-US" sz="2000" u="none" strike="noStrike" cap="none">
                          <a:latin typeface="Open Sans"/>
                          <a:ea typeface="Open Sans"/>
                          <a:cs typeface="Open Sans"/>
                          <a:sym typeface="Open Sans"/>
                        </a:rPr>
                        <a:t>3</a:t>
                      </a:r>
                    </a:p>
                  </a:txBody>
                  <a:tcPr marL="91425" marR="91425" marT="91425" marB="91425" anchor="ctr"/>
                </a:tc>
              </a:tr>
              <a:tr h="786125">
                <a:tc>
                  <a:txBody>
                    <a:bodyPr/>
                    <a:lstStyle/>
                    <a:p>
                      <a:pPr marL="0" marR="0" lvl="0" indent="0" algn="l" rtl="0">
                        <a:lnSpc>
                          <a:spcPct val="100000"/>
                        </a:lnSpc>
                        <a:spcBef>
                          <a:spcPts val="0"/>
                        </a:spcBef>
                        <a:spcAft>
                          <a:spcPts val="0"/>
                        </a:spcAft>
                        <a:buClr>
                          <a:srgbClr val="000000"/>
                        </a:buClr>
                        <a:buSzPts val="2000"/>
                        <a:buFont typeface="Arial" panose="020B0604020202020204"/>
                        <a:buNone/>
                      </a:pPr>
                      <a:r>
                        <a:rPr lang="en-US" sz="2000">
                          <a:latin typeface="Open Sans"/>
                          <a:ea typeface="Open Sans"/>
                          <a:cs typeface="Open Sans"/>
                          <a:sym typeface="Open Sans"/>
                        </a:rPr>
                        <a:t>it training solutions</a:t>
                      </a:r>
                    </a:p>
                  </a:txBody>
                  <a:tcPr marL="91450" marR="0" marT="0" marB="0" anchor="ctr"/>
                </a:tc>
                <a:tc>
                  <a:txBody>
                    <a:bodyPr/>
                    <a:lstStyle/>
                    <a:p>
                      <a:pPr marL="0" marR="0" lvl="0" indent="0" algn="ctr" rtl="0">
                        <a:lnSpc>
                          <a:spcPct val="100000"/>
                        </a:lnSpc>
                        <a:spcBef>
                          <a:spcPts val="0"/>
                        </a:spcBef>
                        <a:spcAft>
                          <a:spcPts val="0"/>
                        </a:spcAft>
                        <a:buClr>
                          <a:schemeClr val="dk1"/>
                        </a:buClr>
                        <a:buSzPts val="1100"/>
                        <a:buFont typeface="Arial" panose="020B0604020202020204"/>
                        <a:buNone/>
                      </a:pPr>
                      <a:r>
                        <a:rPr lang="en-US" sz="2000" u="none" strike="noStrike" cap="none">
                          <a:solidFill>
                            <a:schemeClr val="dk1"/>
                          </a:solidFill>
                          <a:latin typeface="Open Sans"/>
                          <a:ea typeface="Open Sans"/>
                          <a:cs typeface="Open Sans"/>
                          <a:sym typeface="Open Sans"/>
                        </a:rPr>
                        <a:t>Google</a:t>
                      </a:r>
                      <a:endParaRPr sz="2000" u="none" strike="noStrike" cap="none">
                        <a:latin typeface="Open Sans"/>
                        <a:ea typeface="Open Sans"/>
                        <a:cs typeface="Open Sans"/>
                        <a:sym typeface="Open Sans"/>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2000"/>
                        <a:buFont typeface="Arial" panose="020B0604020202020204"/>
                        <a:buNone/>
                      </a:pPr>
                      <a:r>
                        <a:rPr lang="en-US" sz="2000" u="none" strike="noStrike" cap="none">
                          <a:latin typeface="Open Sans"/>
                          <a:ea typeface="Open Sans"/>
                          <a:cs typeface="Open Sans"/>
                          <a:sym typeface="Open Sans"/>
                        </a:rPr>
                        <a:t>–</a:t>
                      </a:r>
                      <a:endParaRPr sz="2000" u="none" strike="noStrike" cap="none">
                        <a:latin typeface="Open Sans"/>
                        <a:ea typeface="Open Sans"/>
                        <a:cs typeface="Open Sans"/>
                        <a:sym typeface="Open Sans"/>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2000"/>
                        <a:buFont typeface="Arial" panose="020B0604020202020204"/>
                        <a:buNone/>
                      </a:pPr>
                      <a:r>
                        <a:rPr lang="en-US" sz="2000" u="none" strike="noStrike" cap="none">
                          <a:latin typeface="Open Sans"/>
                          <a:ea typeface="Open Sans"/>
                          <a:cs typeface="Open Sans"/>
                          <a:sym typeface="Open Sans"/>
                        </a:rPr>
                        <a:t>–</a:t>
                      </a:r>
                      <a:endParaRPr sz="2000" u="none" strike="noStrike" cap="none">
                        <a:latin typeface="Open Sans"/>
                        <a:ea typeface="Open Sans"/>
                        <a:cs typeface="Open Sans"/>
                        <a:sym typeface="Open Sans"/>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2000"/>
                        <a:buFont typeface="Arial" panose="020B0604020202020204"/>
                        <a:buNone/>
                      </a:pPr>
                      <a:r>
                        <a:rPr lang="en-US" sz="2000" u="none" strike="noStrike" cap="none">
                          <a:latin typeface="Open Sans"/>
                          <a:ea typeface="Open Sans"/>
                          <a:cs typeface="Open Sans"/>
                          <a:sym typeface="Open Sans"/>
                        </a:rPr>
                        <a:t>1</a:t>
                      </a:r>
                      <a:endParaRPr sz="2000" u="none" strike="noStrike" cap="none">
                        <a:latin typeface="Open Sans"/>
                        <a:ea typeface="Open Sans"/>
                        <a:cs typeface="Open Sans"/>
                        <a:sym typeface="Open Sans"/>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2000"/>
                        <a:buFont typeface="Arial" panose="020B0604020202020204"/>
                        <a:buNone/>
                      </a:pPr>
                      <a:r>
                        <a:rPr lang="en-US" sz="2000" u="none" strike="noStrike" cap="none">
                          <a:latin typeface="Open Sans"/>
                          <a:ea typeface="Open Sans"/>
                          <a:cs typeface="Open Sans"/>
                          <a:sym typeface="Open Sans"/>
                        </a:rPr>
                        <a:t>6</a:t>
                      </a:r>
                    </a:p>
                  </a:txBody>
                  <a:tcPr marL="91425" marR="91425" marT="91425" marB="91425" anchor="ctr"/>
                </a:tc>
              </a:tr>
              <a:tr h="786125">
                <a:tc>
                  <a:txBody>
                    <a:bodyPr/>
                    <a:lstStyle/>
                    <a:p>
                      <a:pPr marL="0" marR="0" lvl="0" indent="0" algn="l" rtl="0">
                        <a:lnSpc>
                          <a:spcPct val="100000"/>
                        </a:lnSpc>
                        <a:spcBef>
                          <a:spcPts val="0"/>
                        </a:spcBef>
                        <a:spcAft>
                          <a:spcPts val="0"/>
                        </a:spcAft>
                        <a:buClr>
                          <a:srgbClr val="000000"/>
                        </a:buClr>
                        <a:buSzPts val="2000"/>
                        <a:buFont typeface="Arial" panose="020B0604020202020204"/>
                        <a:buNone/>
                      </a:pPr>
                      <a:r>
                        <a:rPr lang="en-US" sz="2000">
                          <a:latin typeface="Open Sans"/>
                          <a:ea typeface="Open Sans"/>
                          <a:cs typeface="Open Sans"/>
                          <a:sym typeface="Open Sans"/>
                        </a:rPr>
                        <a:t>omni-channel dialer solution</a:t>
                      </a:r>
                    </a:p>
                  </a:txBody>
                  <a:tcPr marL="91450" marR="0" marT="0" marB="0" anchor="ctr"/>
                </a:tc>
                <a:tc>
                  <a:txBody>
                    <a:bodyPr/>
                    <a:lstStyle/>
                    <a:p>
                      <a:pPr marL="0" marR="0" lvl="0" indent="0" algn="ctr" rtl="0">
                        <a:lnSpc>
                          <a:spcPct val="100000"/>
                        </a:lnSpc>
                        <a:spcBef>
                          <a:spcPts val="0"/>
                        </a:spcBef>
                        <a:spcAft>
                          <a:spcPts val="0"/>
                        </a:spcAft>
                        <a:buClr>
                          <a:schemeClr val="dk1"/>
                        </a:buClr>
                        <a:buSzPts val="1100"/>
                        <a:buFont typeface="Arial" panose="020B0604020202020204"/>
                        <a:buNone/>
                      </a:pPr>
                      <a:r>
                        <a:rPr lang="en-US" sz="2000" u="none" strike="noStrike" cap="none">
                          <a:solidFill>
                            <a:schemeClr val="dk1"/>
                          </a:solidFill>
                          <a:latin typeface="Open Sans"/>
                          <a:ea typeface="Open Sans"/>
                          <a:cs typeface="Open Sans"/>
                          <a:sym typeface="Open Sans"/>
                        </a:rPr>
                        <a:t>Google</a:t>
                      </a:r>
                      <a:endParaRPr sz="2000" u="none" strike="noStrike" cap="none">
                        <a:latin typeface="Open Sans"/>
                        <a:ea typeface="Open Sans"/>
                        <a:cs typeface="Open Sans"/>
                        <a:sym typeface="Open Sans"/>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2000"/>
                        <a:buFont typeface="Arial" panose="020B0604020202020204"/>
                        <a:buNone/>
                      </a:pPr>
                      <a:r>
                        <a:rPr lang="en-US" sz="2000" u="none" strike="noStrike" cap="none">
                          <a:latin typeface="Open Sans"/>
                          <a:ea typeface="Open Sans"/>
                          <a:cs typeface="Open Sans"/>
                          <a:sym typeface="Open Sans"/>
                        </a:rPr>
                        <a:t>–</a:t>
                      </a:r>
                      <a:endParaRPr sz="2000" u="none" strike="noStrike" cap="none">
                        <a:latin typeface="Open Sans"/>
                        <a:ea typeface="Open Sans"/>
                        <a:cs typeface="Open Sans"/>
                        <a:sym typeface="Open Sans"/>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2000"/>
                        <a:buFont typeface="Arial" panose="020B0604020202020204"/>
                        <a:buNone/>
                      </a:pPr>
                      <a:r>
                        <a:rPr lang="en-US" sz="2000" u="none" strike="noStrike" cap="none">
                          <a:latin typeface="Open Sans"/>
                          <a:ea typeface="Open Sans"/>
                          <a:cs typeface="Open Sans"/>
                          <a:sym typeface="Open Sans"/>
                        </a:rPr>
                        <a:t>–</a:t>
                      </a:r>
                      <a:endParaRPr sz="2000" u="none" strike="noStrike" cap="none">
                        <a:latin typeface="Open Sans"/>
                        <a:ea typeface="Open Sans"/>
                        <a:cs typeface="Open Sans"/>
                        <a:sym typeface="Open Sans"/>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2000"/>
                        <a:buFont typeface="Arial" panose="020B0604020202020204"/>
                        <a:buNone/>
                      </a:pPr>
                      <a:r>
                        <a:rPr lang="en-US" sz="2000" u="none" strike="noStrike" cap="none">
                          <a:latin typeface="Open Sans"/>
                          <a:ea typeface="Open Sans"/>
                          <a:cs typeface="Open Sans"/>
                          <a:sym typeface="Open Sans"/>
                        </a:rPr>
                        <a:t>2</a:t>
                      </a: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2000"/>
                        <a:buFont typeface="Arial" panose="020B0604020202020204"/>
                        <a:buNone/>
                      </a:pPr>
                      <a:r>
                        <a:rPr lang="en-US" sz="2000" u="none" strike="noStrike" cap="none">
                          <a:latin typeface="Open Sans"/>
                          <a:ea typeface="Open Sans"/>
                          <a:cs typeface="Open Sans"/>
                          <a:sym typeface="Open Sans"/>
                        </a:rPr>
                        <a:t>3</a:t>
                      </a:r>
                    </a:p>
                  </a:txBody>
                  <a:tcPr marL="91425" marR="91425" marT="91425" marB="91425" anchor="ctr"/>
                </a:tc>
              </a:tr>
              <a:tr h="786025">
                <a:tc>
                  <a:txBody>
                    <a:bodyPr/>
                    <a:lstStyle/>
                    <a:p>
                      <a:pPr marL="0" marR="0" lvl="0" indent="0" algn="l" rtl="0">
                        <a:lnSpc>
                          <a:spcPct val="100000"/>
                        </a:lnSpc>
                        <a:spcBef>
                          <a:spcPts val="0"/>
                        </a:spcBef>
                        <a:spcAft>
                          <a:spcPts val="0"/>
                        </a:spcAft>
                        <a:buClr>
                          <a:srgbClr val="000000"/>
                        </a:buClr>
                        <a:buSzPts val="2000"/>
                        <a:buFont typeface="Arial" panose="020B0604020202020204"/>
                        <a:buNone/>
                      </a:pPr>
                      <a:r>
                        <a:rPr lang="en-US" sz="2000">
                          <a:latin typeface="Open Sans"/>
                          <a:ea typeface="Open Sans"/>
                          <a:cs typeface="Open Sans"/>
                          <a:sym typeface="Open Sans"/>
                        </a:rPr>
                        <a:t>it consulting solutions</a:t>
                      </a:r>
                    </a:p>
                  </a:txBody>
                  <a:tcPr marL="91450" marR="0" marT="0" marB="0" anchor="ctr"/>
                </a:tc>
                <a:tc>
                  <a:txBody>
                    <a:bodyPr/>
                    <a:lstStyle/>
                    <a:p>
                      <a:pPr marL="0" marR="0" lvl="0" indent="0" algn="ctr" rtl="0">
                        <a:lnSpc>
                          <a:spcPct val="100000"/>
                        </a:lnSpc>
                        <a:spcBef>
                          <a:spcPts val="0"/>
                        </a:spcBef>
                        <a:spcAft>
                          <a:spcPts val="0"/>
                        </a:spcAft>
                        <a:buClr>
                          <a:schemeClr val="dk1"/>
                        </a:buClr>
                        <a:buSzPts val="1100"/>
                        <a:buFont typeface="Arial" panose="020B0604020202020204"/>
                        <a:buNone/>
                      </a:pPr>
                      <a:r>
                        <a:rPr lang="en-US" sz="2000" u="none" strike="noStrike" cap="none">
                          <a:solidFill>
                            <a:schemeClr val="dk1"/>
                          </a:solidFill>
                          <a:latin typeface="Open Sans"/>
                          <a:ea typeface="Open Sans"/>
                          <a:cs typeface="Open Sans"/>
                          <a:sym typeface="Open Sans"/>
                        </a:rPr>
                        <a:t>Google</a:t>
                      </a:r>
                      <a:endParaRPr sz="2000" u="none" strike="noStrike" cap="none">
                        <a:latin typeface="Open Sans"/>
                        <a:ea typeface="Open Sans"/>
                        <a:cs typeface="Open Sans"/>
                        <a:sym typeface="Open Sans"/>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2000"/>
                        <a:buFont typeface="Arial" panose="020B0604020202020204"/>
                        <a:buNone/>
                      </a:pPr>
                      <a:r>
                        <a:rPr lang="en-US" sz="2000" u="none" strike="noStrike" cap="none">
                          <a:latin typeface="Open Sans"/>
                          <a:ea typeface="Open Sans"/>
                          <a:cs typeface="Open Sans"/>
                          <a:sym typeface="Open Sans"/>
                        </a:rPr>
                        <a:t>–</a:t>
                      </a:r>
                      <a:endParaRPr sz="2000" u="none" strike="noStrike" cap="none">
                        <a:latin typeface="Open Sans"/>
                        <a:ea typeface="Open Sans"/>
                        <a:cs typeface="Open Sans"/>
                        <a:sym typeface="Open Sans"/>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2000"/>
                        <a:buFont typeface="Arial" panose="020B0604020202020204"/>
                        <a:buNone/>
                      </a:pPr>
                      <a:r>
                        <a:rPr lang="en-US" sz="2000" u="none" strike="noStrike" cap="none">
                          <a:latin typeface="Open Sans"/>
                          <a:ea typeface="Open Sans"/>
                          <a:cs typeface="Open Sans"/>
                          <a:sym typeface="Open Sans"/>
                        </a:rPr>
                        <a:t>–</a:t>
                      </a:r>
                      <a:endParaRPr sz="2000" u="none" strike="noStrike" cap="none">
                        <a:latin typeface="Open Sans"/>
                        <a:ea typeface="Open Sans"/>
                        <a:cs typeface="Open Sans"/>
                        <a:sym typeface="Open Sans"/>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2000"/>
                        <a:buFont typeface="Arial" panose="020B0604020202020204"/>
                        <a:buNone/>
                      </a:pPr>
                      <a:r>
                        <a:rPr lang="en-US" sz="2000" u="none" strike="noStrike" cap="none">
                          <a:latin typeface="Open Sans"/>
                          <a:ea typeface="Open Sans"/>
                          <a:cs typeface="Open Sans"/>
                          <a:sym typeface="Open Sans"/>
                        </a:rPr>
                        <a:t>2</a:t>
                      </a: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2000"/>
                        <a:buFont typeface="Arial" panose="020B0604020202020204"/>
                        <a:buNone/>
                      </a:pPr>
                      <a:r>
                        <a:rPr lang="en-US" sz="2000" u="none" strike="noStrike" cap="none">
                          <a:latin typeface="Open Sans"/>
                          <a:ea typeface="Open Sans"/>
                          <a:cs typeface="Open Sans"/>
                          <a:sym typeface="Open Sans"/>
                        </a:rPr>
                        <a:t>7</a:t>
                      </a:r>
                    </a:p>
                  </a:txBody>
                  <a:tcPr marL="91425" marR="91425" marT="91425" marB="91425" anchor="ctr"/>
                </a:tc>
              </a:tr>
              <a:tr h="786025">
                <a:tc>
                  <a:txBody>
                    <a:bodyPr/>
                    <a:lstStyle/>
                    <a:p>
                      <a:pPr marL="0" marR="0" lvl="0" indent="0" algn="l" rtl="0">
                        <a:lnSpc>
                          <a:spcPct val="100000"/>
                        </a:lnSpc>
                        <a:spcBef>
                          <a:spcPts val="0"/>
                        </a:spcBef>
                        <a:spcAft>
                          <a:spcPts val="0"/>
                        </a:spcAft>
                        <a:buClr>
                          <a:srgbClr val="000000"/>
                        </a:buClr>
                        <a:buSzPts val="2000"/>
                        <a:buFont typeface="Arial" panose="020B0604020202020204"/>
                        <a:buNone/>
                      </a:pPr>
                      <a:r>
                        <a:rPr lang="en-US" sz="2000">
                          <a:latin typeface="Open Sans"/>
                          <a:ea typeface="Open Sans"/>
                          <a:cs typeface="Open Sans"/>
                          <a:sym typeface="Open Sans"/>
                        </a:rPr>
                        <a:t>intelligent document processing solutions</a:t>
                      </a:r>
                    </a:p>
                  </a:txBody>
                  <a:tcPr marL="91450" marR="0" marT="0" marB="0" anchor="ctr"/>
                </a:tc>
                <a:tc>
                  <a:txBody>
                    <a:bodyPr/>
                    <a:lstStyle/>
                    <a:p>
                      <a:pPr marL="0" marR="0" lvl="0" indent="0" algn="ctr" rtl="0">
                        <a:lnSpc>
                          <a:spcPct val="100000"/>
                        </a:lnSpc>
                        <a:spcBef>
                          <a:spcPts val="0"/>
                        </a:spcBef>
                        <a:spcAft>
                          <a:spcPts val="0"/>
                        </a:spcAft>
                        <a:buClr>
                          <a:schemeClr val="dk1"/>
                        </a:buClr>
                        <a:buSzPts val="1100"/>
                        <a:buFont typeface="Arial" panose="020B0604020202020204"/>
                        <a:buNone/>
                      </a:pPr>
                      <a:r>
                        <a:rPr lang="en-US" sz="2000" u="none" strike="noStrike" cap="none">
                          <a:solidFill>
                            <a:schemeClr val="dk1"/>
                          </a:solidFill>
                          <a:latin typeface="Open Sans"/>
                          <a:ea typeface="Open Sans"/>
                          <a:cs typeface="Open Sans"/>
                          <a:sym typeface="Open Sans"/>
                        </a:rPr>
                        <a:t>Google</a:t>
                      </a:r>
                      <a:endParaRPr sz="2000" u="none" strike="noStrike" cap="none">
                        <a:latin typeface="Open Sans"/>
                        <a:ea typeface="Open Sans"/>
                        <a:cs typeface="Open Sans"/>
                        <a:sym typeface="Open Sans"/>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2000"/>
                        <a:buFont typeface="Arial" panose="020B0604020202020204"/>
                        <a:buNone/>
                      </a:pPr>
                      <a:r>
                        <a:rPr lang="en-US" sz="2000" u="none" strike="noStrike" cap="none">
                          <a:latin typeface="Open Sans"/>
                          <a:ea typeface="Open Sans"/>
                          <a:cs typeface="Open Sans"/>
                          <a:sym typeface="Open Sans"/>
                        </a:rPr>
                        <a:t>–</a:t>
                      </a:r>
                      <a:endParaRPr sz="2000" u="none" strike="noStrike" cap="none">
                        <a:latin typeface="Open Sans"/>
                        <a:ea typeface="Open Sans"/>
                        <a:cs typeface="Open Sans"/>
                        <a:sym typeface="Open Sans"/>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2000"/>
                        <a:buFont typeface="Arial" panose="020B0604020202020204"/>
                        <a:buNone/>
                      </a:pPr>
                      <a:r>
                        <a:rPr lang="en-US" sz="2000" u="none" strike="noStrike" cap="none">
                          <a:latin typeface="Open Sans"/>
                          <a:ea typeface="Open Sans"/>
                          <a:cs typeface="Open Sans"/>
                          <a:sym typeface="Open Sans"/>
                        </a:rPr>
                        <a:t>–</a:t>
                      </a:r>
                      <a:endParaRPr sz="2000" u="none" strike="noStrike" cap="none">
                        <a:latin typeface="Open Sans"/>
                        <a:ea typeface="Open Sans"/>
                        <a:cs typeface="Open Sans"/>
                        <a:sym typeface="Open Sans"/>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2000"/>
                        <a:buFont typeface="Arial" panose="020B0604020202020204"/>
                        <a:buNone/>
                      </a:pPr>
                      <a:r>
                        <a:rPr lang="en-US" sz="2000" u="none" strike="noStrike" cap="none">
                          <a:latin typeface="Open Sans"/>
                          <a:ea typeface="Open Sans"/>
                          <a:cs typeface="Open Sans"/>
                          <a:sym typeface="Open Sans"/>
                        </a:rPr>
                        <a:t>2</a:t>
                      </a: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2000"/>
                        <a:buFont typeface="Arial" panose="020B0604020202020204"/>
                        <a:buNone/>
                      </a:pPr>
                      <a:r>
                        <a:rPr lang="en-US" sz="2000" u="none" strike="noStrike" cap="none">
                          <a:latin typeface="Open Sans"/>
                          <a:ea typeface="Open Sans"/>
                          <a:cs typeface="Open Sans"/>
                          <a:sym typeface="Open Sans"/>
                        </a:rPr>
                        <a:t>9</a:t>
                      </a:r>
                    </a:p>
                  </a:txBody>
                  <a:tcPr marL="91425" marR="91425" marT="91425" marB="91425" anchor="ctr"/>
                </a:tc>
              </a:tr>
            </a:tbl>
          </a:graphicData>
        </a:graphic>
      </p:graphicFrame>
      <p:sp>
        <p:nvSpPr>
          <p:cNvPr id="284" name="Google Shape;284;p13"/>
          <p:cNvSpPr txBox="1"/>
          <p:nvPr/>
        </p:nvSpPr>
        <p:spPr>
          <a:xfrm>
            <a:off x="4217322" y="4330527"/>
            <a:ext cx="1807800" cy="3933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557"/>
              <a:buFont typeface="Arial" panose="020B0604020202020204"/>
              <a:buNone/>
            </a:pPr>
            <a:r>
              <a:rPr lang="en-US" sz="2555" b="1" i="0" u="none" strike="noStrike" cap="none">
                <a:solidFill>
                  <a:srgbClr val="FDFEFF"/>
                </a:solidFill>
                <a:latin typeface="Open Sans"/>
                <a:ea typeface="Open Sans"/>
                <a:cs typeface="Open Sans"/>
                <a:sym typeface="Open Sans"/>
              </a:rPr>
              <a:t>Keywords</a:t>
            </a:r>
            <a:endParaRPr sz="1400" b="1"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85" name="Google Shape;285;p13"/>
          <p:cNvSpPr txBox="1"/>
          <p:nvPr/>
        </p:nvSpPr>
        <p:spPr>
          <a:xfrm>
            <a:off x="8759097" y="4074577"/>
            <a:ext cx="1295100" cy="9438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557"/>
              <a:buFont typeface="Arial" panose="020B0604020202020204"/>
              <a:buNone/>
            </a:pPr>
            <a:r>
              <a:rPr lang="en-US" sz="2555" b="1" i="0" u="none" strike="noStrike" cap="none">
                <a:solidFill>
                  <a:srgbClr val="FDFEFF"/>
                </a:solidFill>
                <a:latin typeface="Open Sans"/>
                <a:ea typeface="Open Sans"/>
                <a:cs typeface="Open Sans"/>
                <a:sym typeface="Open Sans"/>
              </a:rPr>
              <a:t>Search</a:t>
            </a:r>
            <a:endParaRPr sz="1400" b="1"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ctr" rtl="0">
              <a:lnSpc>
                <a:spcPct val="140000"/>
              </a:lnSpc>
              <a:spcBef>
                <a:spcPts val="0"/>
              </a:spcBef>
              <a:spcAft>
                <a:spcPts val="0"/>
              </a:spcAft>
              <a:buClr>
                <a:srgbClr val="000000"/>
              </a:buClr>
              <a:buSzPts val="2557"/>
              <a:buFont typeface="Arial" panose="020B0604020202020204"/>
              <a:buNone/>
            </a:pPr>
            <a:r>
              <a:rPr lang="en-US" sz="2555" b="1" i="0" u="none" strike="noStrike" cap="none">
                <a:solidFill>
                  <a:srgbClr val="FDFEFF"/>
                </a:solidFill>
                <a:latin typeface="Open Sans"/>
                <a:ea typeface="Open Sans"/>
                <a:cs typeface="Open Sans"/>
                <a:sym typeface="Open Sans"/>
              </a:rPr>
              <a:t>Engine</a:t>
            </a:r>
            <a:endParaRPr sz="1400" b="1"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86" name="Google Shape;286;p13"/>
          <p:cNvSpPr txBox="1"/>
          <p:nvPr/>
        </p:nvSpPr>
        <p:spPr>
          <a:xfrm>
            <a:off x="11152701" y="4021577"/>
            <a:ext cx="1938900" cy="3933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557"/>
              <a:buFont typeface="Arial" panose="020B0604020202020204"/>
              <a:buNone/>
            </a:pPr>
            <a:r>
              <a:rPr lang="en-US" sz="2555" b="1" i="0" u="none" strike="noStrike" cap="none">
                <a:solidFill>
                  <a:srgbClr val="FDFEFF"/>
                </a:solidFill>
                <a:latin typeface="Open Sans"/>
                <a:ea typeface="Open Sans"/>
                <a:cs typeface="Open Sans"/>
                <a:sym typeface="Open Sans"/>
              </a:rPr>
              <a:t>Before SEO</a:t>
            </a:r>
            <a:endParaRPr sz="1400" b="1"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87" name="Google Shape;287;p13"/>
          <p:cNvSpPr txBox="1"/>
          <p:nvPr/>
        </p:nvSpPr>
        <p:spPr>
          <a:xfrm>
            <a:off x="14327912" y="4027078"/>
            <a:ext cx="1728900" cy="3933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557"/>
              <a:buFont typeface="Arial" panose="020B0604020202020204"/>
              <a:buNone/>
            </a:pPr>
            <a:r>
              <a:rPr lang="en-US" sz="2555" b="1" i="0" u="none" strike="noStrike" cap="none">
                <a:solidFill>
                  <a:srgbClr val="FDFEFF"/>
                </a:solidFill>
                <a:latin typeface="Open Sans"/>
                <a:ea typeface="Open Sans"/>
                <a:cs typeface="Open Sans"/>
                <a:sym typeface="Open Sans"/>
              </a:rPr>
              <a:t>After SEO</a:t>
            </a:r>
            <a:endParaRPr sz="1400" b="1"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88" name="Google Shape;288;p13"/>
          <p:cNvSpPr txBox="1"/>
          <p:nvPr/>
        </p:nvSpPr>
        <p:spPr>
          <a:xfrm>
            <a:off x="10778053" y="4769402"/>
            <a:ext cx="826500" cy="3357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178"/>
              <a:buFont typeface="Arial" panose="020B0604020202020204"/>
              <a:buNone/>
            </a:pPr>
            <a:r>
              <a:rPr lang="en-US" sz="2180" b="1" i="0" u="none" strike="noStrike" cap="none">
                <a:solidFill>
                  <a:srgbClr val="FDFEFF"/>
                </a:solidFill>
                <a:latin typeface="Open Sans"/>
                <a:ea typeface="Open Sans"/>
                <a:cs typeface="Open Sans"/>
                <a:sym typeface="Open Sans"/>
              </a:rPr>
              <a:t>Page</a:t>
            </a:r>
            <a:endParaRPr sz="1400" b="1"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89" name="Google Shape;289;p13"/>
          <p:cNvSpPr txBox="1"/>
          <p:nvPr/>
        </p:nvSpPr>
        <p:spPr>
          <a:xfrm>
            <a:off x="12375345" y="4769402"/>
            <a:ext cx="826500" cy="3357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178"/>
              <a:buFont typeface="Arial" panose="020B0604020202020204"/>
              <a:buNone/>
            </a:pPr>
            <a:r>
              <a:rPr lang="en-US" sz="2180" b="1" i="0" u="none" strike="noStrike" cap="none">
                <a:solidFill>
                  <a:srgbClr val="FDFEFF"/>
                </a:solidFill>
                <a:latin typeface="Open Sans"/>
                <a:ea typeface="Open Sans"/>
                <a:cs typeface="Open Sans"/>
                <a:sym typeface="Open Sans"/>
              </a:rPr>
              <a:t>Rank</a:t>
            </a:r>
            <a:endParaRPr sz="1400" b="1"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90" name="Google Shape;290;p13"/>
          <p:cNvSpPr txBox="1"/>
          <p:nvPr/>
        </p:nvSpPr>
        <p:spPr>
          <a:xfrm>
            <a:off x="13945222" y="4785874"/>
            <a:ext cx="826500" cy="3357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178"/>
              <a:buFont typeface="Arial" panose="020B0604020202020204"/>
              <a:buNone/>
            </a:pPr>
            <a:r>
              <a:rPr lang="en-US" sz="2180" b="1" i="0" u="none" strike="noStrike" cap="none">
                <a:solidFill>
                  <a:srgbClr val="FDFEFF"/>
                </a:solidFill>
                <a:latin typeface="Open Sans"/>
                <a:ea typeface="Open Sans"/>
                <a:cs typeface="Open Sans"/>
                <a:sym typeface="Open Sans"/>
              </a:rPr>
              <a:t>Page</a:t>
            </a:r>
            <a:endParaRPr sz="1400" b="1"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91" name="Google Shape;291;p13"/>
          <p:cNvSpPr txBox="1"/>
          <p:nvPr/>
        </p:nvSpPr>
        <p:spPr>
          <a:xfrm>
            <a:off x="15404453" y="4785874"/>
            <a:ext cx="972900" cy="3357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178"/>
              <a:buFont typeface="Arial" panose="020B0604020202020204"/>
              <a:buNone/>
            </a:pPr>
            <a:r>
              <a:rPr lang="en-US" sz="2180" b="1" i="0" u="none" strike="noStrike" cap="none">
                <a:solidFill>
                  <a:srgbClr val="FDFEFF"/>
                </a:solidFill>
                <a:latin typeface="Open Sans"/>
                <a:ea typeface="Open Sans"/>
                <a:cs typeface="Open Sans"/>
                <a:sym typeface="Open Sans"/>
              </a:rPr>
              <a:t>Rank</a:t>
            </a:r>
            <a:endParaRPr sz="1400" b="1"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FEFF"/>
        </a:solidFill>
        <a:effectLst/>
      </p:bgPr>
    </p:bg>
    <p:spTree>
      <p:nvGrpSpPr>
        <p:cNvPr id="1" name="Shape 295"/>
        <p:cNvGrpSpPr/>
        <p:nvPr/>
      </p:nvGrpSpPr>
      <p:grpSpPr>
        <a:xfrm>
          <a:off x="0" y="0"/>
          <a:ext cx="0" cy="0"/>
          <a:chOff x="0" y="0"/>
          <a:chExt cx="0" cy="0"/>
        </a:xfrm>
      </p:grpSpPr>
      <p:sp>
        <p:nvSpPr>
          <p:cNvPr id="296" name="Google Shape;296;p14"/>
          <p:cNvSpPr/>
          <p:nvPr/>
        </p:nvSpPr>
        <p:spPr>
          <a:xfrm>
            <a:off x="0" y="1550035"/>
            <a:ext cx="18280380" cy="3002280"/>
          </a:xfrm>
          <a:custGeom>
            <a:avLst/>
            <a:gdLst/>
            <a:ahLst/>
            <a:cxnLst/>
            <a:rect l="l" t="t" r="r" b="b"/>
            <a:pathLst>
              <a:path w="6186311" h="533023" extrusionOk="0">
                <a:moveTo>
                  <a:pt x="0" y="0"/>
                </a:moveTo>
                <a:lnTo>
                  <a:pt x="6186311" y="0"/>
                </a:lnTo>
                <a:lnTo>
                  <a:pt x="6186311" y="533023"/>
                </a:lnTo>
                <a:lnTo>
                  <a:pt x="0" y="533023"/>
                </a:lnTo>
                <a:close/>
              </a:path>
            </a:pathLst>
          </a:custGeom>
          <a:solidFill>
            <a:srgbClr val="FF1616"/>
          </a:solidFill>
          <a:ln>
            <a:noFill/>
          </a:ln>
        </p:spPr>
      </p:sp>
      <p:pic>
        <p:nvPicPr>
          <p:cNvPr id="297" name="Google Shape;297;p14"/>
          <p:cNvPicPr preferRelativeResize="0"/>
          <p:nvPr/>
        </p:nvPicPr>
        <p:blipFill rotWithShape="1">
          <a:blip r:embed="rId3"/>
          <a:srcRect/>
          <a:stretch>
            <a:fillRect/>
          </a:stretch>
        </p:blipFill>
        <p:spPr>
          <a:xfrm>
            <a:off x="7320493" y="2750386"/>
            <a:ext cx="775757" cy="775757"/>
          </a:xfrm>
          <a:prstGeom prst="rect">
            <a:avLst/>
          </a:prstGeom>
          <a:noFill/>
          <a:ln>
            <a:noFill/>
          </a:ln>
        </p:spPr>
      </p:pic>
      <p:sp>
        <p:nvSpPr>
          <p:cNvPr id="298" name="Google Shape;298;p14"/>
          <p:cNvSpPr txBox="1"/>
          <p:nvPr/>
        </p:nvSpPr>
        <p:spPr>
          <a:xfrm>
            <a:off x="7522813" y="518160"/>
            <a:ext cx="6803700" cy="825900"/>
          </a:xfrm>
          <a:prstGeom prst="rect">
            <a:avLst/>
          </a:prstGeom>
          <a:noFill/>
          <a:ln>
            <a:noFill/>
          </a:ln>
        </p:spPr>
        <p:txBody>
          <a:bodyPr spcFirstLastPara="1" wrap="square" lIns="0" tIns="0" rIns="0" bIns="0" anchor="t" anchorCtr="0">
            <a:spAutoFit/>
          </a:bodyPr>
          <a:lstStyle/>
          <a:p>
            <a:pPr marL="0" marR="0" lvl="0" indent="0" algn="l" rtl="0">
              <a:lnSpc>
                <a:spcPct val="114000"/>
              </a:lnSpc>
              <a:spcBef>
                <a:spcPts val="0"/>
              </a:spcBef>
              <a:spcAft>
                <a:spcPts val="0"/>
              </a:spcAft>
              <a:buClr>
                <a:srgbClr val="000000"/>
              </a:buClr>
              <a:buSzPts val="5365"/>
              <a:buFont typeface="Arial" panose="020B0604020202020204"/>
              <a:buNone/>
            </a:pPr>
            <a:r>
              <a:rPr lang="en-US" sz="5365" b="1" i="0" u="none" strike="noStrike" cap="none">
                <a:solidFill>
                  <a:srgbClr val="1E1E1E"/>
                </a:solidFill>
                <a:latin typeface="Oswald"/>
                <a:ea typeface="Oswald"/>
                <a:cs typeface="Oswald"/>
                <a:sym typeface="Oswald"/>
              </a:rPr>
              <a:t>POSITIVE</a:t>
            </a:r>
            <a:r>
              <a:rPr lang="en-US" sz="5365" b="1" i="0" u="none" strike="noStrike" cap="none">
                <a:solidFill>
                  <a:srgbClr val="FF1616"/>
                </a:solidFill>
                <a:latin typeface="Oswald"/>
                <a:ea typeface="Oswald"/>
                <a:cs typeface="Oswald"/>
                <a:sym typeface="Oswald"/>
              </a:rPr>
              <a:t> RESULT</a:t>
            </a:r>
            <a:endParaRPr sz="1400" b="1" i="0" u="none" strike="noStrike" cap="none">
              <a:solidFill>
                <a:srgbClr val="000000"/>
              </a:solidFill>
              <a:latin typeface="Oswald"/>
              <a:ea typeface="Oswald"/>
              <a:cs typeface="Oswald"/>
              <a:sym typeface="Oswald"/>
            </a:endParaRPr>
          </a:p>
        </p:txBody>
      </p:sp>
      <p:sp>
        <p:nvSpPr>
          <p:cNvPr id="299" name="Google Shape;299;p14"/>
          <p:cNvSpPr txBox="1"/>
          <p:nvPr/>
        </p:nvSpPr>
        <p:spPr>
          <a:xfrm>
            <a:off x="8361680" y="2663825"/>
            <a:ext cx="9547200" cy="12922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000"/>
              <a:buFont typeface="Arial" panose="020B0604020202020204"/>
              <a:buNone/>
            </a:pPr>
            <a:r>
              <a:rPr lang="en-US" sz="2000" b="0" i="0" u="none" strike="noStrike" cap="none">
                <a:solidFill>
                  <a:srgbClr val="FFFFFF"/>
                </a:solidFill>
                <a:latin typeface="Open Sans"/>
                <a:ea typeface="Open Sans"/>
                <a:cs typeface="Open Sans"/>
                <a:sym typeface="Open Sans"/>
              </a:rPr>
              <a:t> 15 out of 35 highly competitive keywords are ranking in top 20 positions in Google Search Result Page (SERP).</a:t>
            </a:r>
            <a:endParaRPr sz="2000" b="0" i="0" u="none" strike="noStrike" cap="none">
              <a:solidFill>
                <a:srgbClr val="FFFFFF"/>
              </a:solidFill>
              <a:latin typeface="Open Sans"/>
              <a:ea typeface="Open Sans"/>
              <a:cs typeface="Open Sans"/>
              <a:sym typeface="Open Sans"/>
            </a:endParaRPr>
          </a:p>
          <a:p>
            <a:pPr marL="0" marR="0" lvl="0" indent="0" algn="l" rtl="0">
              <a:lnSpc>
                <a:spcPct val="140000"/>
              </a:lnSpc>
              <a:spcBef>
                <a:spcPts val="0"/>
              </a:spcBef>
              <a:spcAft>
                <a:spcPts val="0"/>
              </a:spcAft>
              <a:buClr>
                <a:srgbClr val="000000"/>
              </a:buClr>
              <a:buSzPts val="2000"/>
              <a:buFont typeface="Arial" panose="020B0604020202020204"/>
              <a:buNone/>
            </a:pPr>
            <a:endParaRPr sz="2000" b="0" i="0" u="none" strike="noStrike" cap="none">
              <a:solidFill>
                <a:srgbClr val="FFFFFF"/>
              </a:solidFill>
              <a:latin typeface="Open Sans"/>
              <a:ea typeface="Open Sans"/>
              <a:cs typeface="Open Sans"/>
              <a:sym typeface="Open Sans"/>
            </a:endParaRPr>
          </a:p>
        </p:txBody>
      </p:sp>
      <p:sp>
        <p:nvSpPr>
          <p:cNvPr id="300" name="Google Shape;300;p14"/>
          <p:cNvSpPr/>
          <p:nvPr/>
        </p:nvSpPr>
        <p:spPr>
          <a:xfrm>
            <a:off x="12065" y="4651375"/>
            <a:ext cx="18280380" cy="2822575"/>
          </a:xfrm>
          <a:custGeom>
            <a:avLst/>
            <a:gdLst/>
            <a:ahLst/>
            <a:cxnLst/>
            <a:rect l="l" t="t" r="r" b="b"/>
            <a:pathLst>
              <a:path w="6186311" h="533023" extrusionOk="0">
                <a:moveTo>
                  <a:pt x="0" y="0"/>
                </a:moveTo>
                <a:lnTo>
                  <a:pt x="6186311" y="0"/>
                </a:lnTo>
                <a:lnTo>
                  <a:pt x="6186311" y="533023"/>
                </a:lnTo>
                <a:lnTo>
                  <a:pt x="0" y="533023"/>
                </a:lnTo>
                <a:close/>
              </a:path>
            </a:pathLst>
          </a:custGeom>
          <a:solidFill>
            <a:srgbClr val="C20E0E"/>
          </a:solidFill>
          <a:ln>
            <a:noFill/>
          </a:ln>
        </p:spPr>
      </p:sp>
      <p:sp>
        <p:nvSpPr>
          <p:cNvPr id="301" name="Google Shape;301;p14"/>
          <p:cNvSpPr/>
          <p:nvPr/>
        </p:nvSpPr>
        <p:spPr>
          <a:xfrm>
            <a:off x="414020" y="7583170"/>
            <a:ext cx="17878425" cy="2699385"/>
          </a:xfrm>
          <a:custGeom>
            <a:avLst/>
            <a:gdLst/>
            <a:ahLst/>
            <a:cxnLst/>
            <a:rect l="l" t="t" r="r" b="b"/>
            <a:pathLst>
              <a:path w="6186311" h="684319" extrusionOk="0">
                <a:moveTo>
                  <a:pt x="0" y="0"/>
                </a:moveTo>
                <a:lnTo>
                  <a:pt x="6186311" y="0"/>
                </a:lnTo>
                <a:lnTo>
                  <a:pt x="6186311" y="684319"/>
                </a:lnTo>
                <a:lnTo>
                  <a:pt x="0" y="684319"/>
                </a:lnTo>
                <a:close/>
              </a:path>
            </a:pathLst>
          </a:custGeom>
          <a:solidFill>
            <a:srgbClr val="620808"/>
          </a:solidFill>
          <a:ln>
            <a:noFill/>
          </a:ln>
        </p:spPr>
      </p:sp>
      <p:pic>
        <p:nvPicPr>
          <p:cNvPr id="302" name="Google Shape;302;p14"/>
          <p:cNvPicPr preferRelativeResize="0"/>
          <p:nvPr/>
        </p:nvPicPr>
        <p:blipFill rotWithShape="1">
          <a:blip r:embed="rId4"/>
          <a:srcRect l="27879" r="27879"/>
          <a:stretch>
            <a:fillRect/>
          </a:stretch>
        </p:blipFill>
        <p:spPr>
          <a:xfrm>
            <a:off x="0" y="-28575"/>
            <a:ext cx="6821975" cy="10418449"/>
          </a:xfrm>
          <a:prstGeom prst="rect">
            <a:avLst/>
          </a:prstGeom>
          <a:noFill/>
          <a:ln>
            <a:noFill/>
          </a:ln>
        </p:spPr>
      </p:pic>
      <p:pic>
        <p:nvPicPr>
          <p:cNvPr id="303" name="Google Shape;303;p14"/>
          <p:cNvPicPr preferRelativeResize="0"/>
          <p:nvPr/>
        </p:nvPicPr>
        <p:blipFill rotWithShape="1">
          <a:blip r:embed="rId5"/>
          <a:srcRect/>
          <a:stretch>
            <a:fillRect/>
          </a:stretch>
        </p:blipFill>
        <p:spPr>
          <a:xfrm>
            <a:off x="7347102" y="5171427"/>
            <a:ext cx="749148" cy="664869"/>
          </a:xfrm>
          <a:prstGeom prst="rect">
            <a:avLst/>
          </a:prstGeom>
          <a:noFill/>
          <a:ln>
            <a:noFill/>
          </a:ln>
        </p:spPr>
      </p:pic>
      <p:sp>
        <p:nvSpPr>
          <p:cNvPr id="304" name="Google Shape;304;p14"/>
          <p:cNvSpPr txBox="1"/>
          <p:nvPr/>
        </p:nvSpPr>
        <p:spPr>
          <a:xfrm>
            <a:off x="8361680" y="3715385"/>
            <a:ext cx="8434705" cy="86169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000"/>
              <a:buFont typeface="Arial" panose="020B0604020202020204"/>
              <a:buNone/>
            </a:pPr>
            <a:endParaRPr sz="2000" b="0" i="0" u="none" strike="noStrike" cap="none">
              <a:solidFill>
                <a:srgbClr val="FFFFFF"/>
              </a:solidFill>
              <a:latin typeface="Open Sans"/>
              <a:ea typeface="Open Sans"/>
              <a:cs typeface="Open Sans"/>
              <a:sym typeface="Open Sans"/>
            </a:endParaRPr>
          </a:p>
          <a:p>
            <a:pPr marL="342900" marR="0" lvl="0" indent="-215900" algn="l" rtl="0">
              <a:lnSpc>
                <a:spcPct val="140000"/>
              </a:lnSpc>
              <a:spcBef>
                <a:spcPts val="0"/>
              </a:spcBef>
              <a:spcAft>
                <a:spcPts val="0"/>
              </a:spcAft>
              <a:buClr>
                <a:srgbClr val="000000"/>
              </a:buClr>
              <a:buSzPts val="2000"/>
              <a:buFont typeface="Arial" panose="020B0604020202020204"/>
              <a:buNone/>
            </a:pPr>
            <a:endParaRPr sz="2000" b="0" i="0" u="none" strike="noStrike" cap="none">
              <a:solidFill>
                <a:srgbClr val="FFFFFF"/>
              </a:solidFill>
              <a:latin typeface="Open Sans"/>
              <a:ea typeface="Open Sans"/>
              <a:cs typeface="Open Sans"/>
              <a:sym typeface="Open Sans"/>
            </a:endParaRPr>
          </a:p>
        </p:txBody>
      </p:sp>
      <p:sp>
        <p:nvSpPr>
          <p:cNvPr id="305" name="Google Shape;305;p14"/>
          <p:cNvSpPr txBox="1"/>
          <p:nvPr/>
        </p:nvSpPr>
        <p:spPr>
          <a:xfrm>
            <a:off x="8361680" y="8345011"/>
            <a:ext cx="9107100" cy="12922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000"/>
              <a:buFont typeface="Arial" panose="020B0604020202020204"/>
              <a:buNone/>
            </a:pPr>
            <a:r>
              <a:rPr lang="en-US" sz="2000" b="0" i="0" u="none" strike="noStrike" cap="none">
                <a:solidFill>
                  <a:srgbClr val="FDFEFF"/>
                </a:solidFill>
                <a:latin typeface="Open Sans"/>
                <a:ea typeface="Open Sans"/>
                <a:cs typeface="Open Sans"/>
                <a:sym typeface="Open Sans"/>
              </a:rPr>
              <a:t>Organic Goal Conversion </a:t>
            </a:r>
            <a:r>
              <a:rPr lang="en-US" sz="2000" b="0" i="0" u="none" strike="noStrike" cap="none">
                <a:solidFill>
                  <a:srgbClr val="FFFFFF"/>
                </a:solidFill>
                <a:latin typeface="Open Sans"/>
                <a:ea typeface="Open Sans"/>
                <a:cs typeface="Open Sans"/>
                <a:sym typeface="Open Sans"/>
              </a:rPr>
              <a:t>we achieved in January 2023 in </a:t>
            </a:r>
            <a:r>
              <a:rPr lang="en-US" sz="2000">
                <a:solidFill>
                  <a:srgbClr val="FFFFFF"/>
                </a:solidFill>
                <a:latin typeface="Open Sans"/>
                <a:ea typeface="Open Sans"/>
                <a:cs typeface="Open Sans"/>
                <a:sym typeface="Open Sans"/>
              </a:rPr>
              <a:t>comparison</a:t>
            </a:r>
            <a:r>
              <a:rPr lang="en-US" sz="2000" b="0" i="0" u="none" strike="noStrike" cap="none">
                <a:solidFill>
                  <a:srgbClr val="FFFFFF"/>
                </a:solidFill>
                <a:latin typeface="Open Sans"/>
                <a:ea typeface="Open Sans"/>
                <a:cs typeface="Open Sans"/>
                <a:sym typeface="Open Sans"/>
              </a:rPr>
              <a:t> to October 2022:</a:t>
            </a:r>
            <a:endParaRPr sz="2000" b="0" i="0" u="none" strike="noStrike" cap="none">
              <a:solidFill>
                <a:srgbClr val="FFFFFF"/>
              </a:solidFill>
              <a:latin typeface="Open Sans"/>
              <a:ea typeface="Open Sans"/>
              <a:cs typeface="Open Sans"/>
              <a:sym typeface="Open Sans"/>
            </a:endParaRPr>
          </a:p>
          <a:p>
            <a:pPr marL="0" marR="0" lvl="0" indent="0" algn="l" rtl="0">
              <a:lnSpc>
                <a:spcPct val="140000"/>
              </a:lnSpc>
              <a:spcBef>
                <a:spcPts val="0"/>
              </a:spcBef>
              <a:spcAft>
                <a:spcPts val="0"/>
              </a:spcAft>
              <a:buNone/>
            </a:pPr>
            <a:r>
              <a:rPr lang="en-US" sz="2000" b="1" i="0" u="none" strike="noStrike" cap="none">
                <a:solidFill>
                  <a:srgbClr val="FDFEFF"/>
                </a:solidFill>
                <a:latin typeface="Open Sans"/>
                <a:ea typeface="Open Sans"/>
                <a:cs typeface="Open Sans"/>
                <a:sym typeface="Open Sans"/>
              </a:rPr>
              <a:t>No. of Enquiry Form Filled - 6 to 39 </a:t>
            </a:r>
            <a:r>
              <a:rPr lang="en-US" sz="2000" b="1" i="0" u="none" strike="noStrike" cap="none">
                <a:solidFill>
                  <a:srgbClr val="00FF00"/>
                </a:solidFill>
                <a:latin typeface="Open Sans"/>
                <a:ea typeface="Open Sans"/>
                <a:cs typeface="Open Sans"/>
                <a:sym typeface="Open Sans"/>
              </a:rPr>
              <a:t>(477.19%)</a:t>
            </a:r>
            <a:endParaRPr sz="2000" b="1" i="0" u="none" strike="noStrike" cap="none">
              <a:solidFill>
                <a:srgbClr val="00FF00"/>
              </a:solidFill>
              <a:latin typeface="Open Sans"/>
              <a:ea typeface="Open Sans"/>
              <a:cs typeface="Open Sans"/>
              <a:sym typeface="Open Sans"/>
            </a:endParaRPr>
          </a:p>
        </p:txBody>
      </p:sp>
      <p:pic>
        <p:nvPicPr>
          <p:cNvPr id="306" name="Google Shape;306;p14"/>
          <p:cNvPicPr preferRelativeResize="0"/>
          <p:nvPr/>
        </p:nvPicPr>
        <p:blipFill rotWithShape="1">
          <a:blip r:embed="rId6"/>
          <a:srcRect/>
          <a:stretch>
            <a:fillRect/>
          </a:stretch>
        </p:blipFill>
        <p:spPr>
          <a:xfrm>
            <a:off x="7320432" y="8599226"/>
            <a:ext cx="749148" cy="749148"/>
          </a:xfrm>
          <a:prstGeom prst="rect">
            <a:avLst/>
          </a:prstGeom>
          <a:noFill/>
          <a:ln>
            <a:noFill/>
          </a:ln>
        </p:spPr>
      </p:pic>
      <p:sp>
        <p:nvSpPr>
          <p:cNvPr id="307" name="Google Shape;307;p14"/>
          <p:cNvSpPr txBox="1"/>
          <p:nvPr/>
        </p:nvSpPr>
        <p:spPr>
          <a:xfrm>
            <a:off x="8377555" y="5224463"/>
            <a:ext cx="9547200" cy="215392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000"/>
              <a:buFont typeface="Arial" panose="020B0604020202020204"/>
              <a:buNone/>
            </a:pPr>
            <a:r>
              <a:rPr lang="en-US" sz="2000" b="0" i="0" u="none" strike="noStrike" cap="none">
                <a:solidFill>
                  <a:srgbClr val="FFFFFF"/>
                </a:solidFill>
                <a:latin typeface="Open Sans"/>
                <a:ea typeface="Open Sans"/>
                <a:cs typeface="Open Sans"/>
                <a:sym typeface="Open Sans"/>
              </a:rPr>
              <a:t>Improvement in Traffic - </a:t>
            </a:r>
            <a:r>
              <a:rPr lang="en-US" sz="2000">
                <a:solidFill>
                  <a:srgbClr val="FFFFFF"/>
                </a:solidFill>
                <a:latin typeface="Open Sans"/>
                <a:ea typeface="Open Sans"/>
                <a:cs typeface="Open Sans"/>
                <a:sym typeface="Open Sans"/>
              </a:rPr>
              <a:t> January 2023 in comparison to October 2022:</a:t>
            </a:r>
            <a:endParaRPr sz="2000" b="0" i="0" u="none" strike="noStrike" cap="none">
              <a:solidFill>
                <a:srgbClr val="FFFFFF"/>
              </a:solidFill>
              <a:latin typeface="Open Sans"/>
              <a:ea typeface="Open Sans"/>
              <a:cs typeface="Open Sans"/>
              <a:sym typeface="Open Sans"/>
            </a:endParaRPr>
          </a:p>
          <a:p>
            <a:pPr marL="0" marR="0" lvl="0" indent="0" algn="l" rtl="0">
              <a:lnSpc>
                <a:spcPct val="140000"/>
              </a:lnSpc>
              <a:spcBef>
                <a:spcPts val="0"/>
              </a:spcBef>
              <a:spcAft>
                <a:spcPts val="0"/>
              </a:spcAft>
              <a:buClr>
                <a:srgbClr val="000000"/>
              </a:buClr>
              <a:buSzPts val="2000"/>
              <a:buFont typeface="Arial" panose="020B0604020202020204"/>
              <a:buNone/>
            </a:pPr>
            <a:r>
              <a:rPr lang="en-US" sz="2000" b="0" i="0" u="none" strike="noStrike" cap="none">
                <a:solidFill>
                  <a:srgbClr val="FFFFFF"/>
                </a:solidFill>
                <a:latin typeface="Open Sans"/>
                <a:ea typeface="Open Sans"/>
                <a:cs typeface="Open Sans"/>
                <a:sym typeface="Open Sans"/>
              </a:rPr>
              <a:t>Total Users - 3,736 vs 1,303 </a:t>
            </a:r>
            <a:r>
              <a:rPr lang="en-US" sz="2000" b="1" i="0" u="none" strike="noStrike" cap="none">
                <a:solidFill>
                  <a:srgbClr val="00FF00"/>
                </a:solidFill>
                <a:latin typeface="Open Sans"/>
                <a:ea typeface="Open Sans"/>
                <a:cs typeface="Open Sans"/>
                <a:sym typeface="Open Sans"/>
              </a:rPr>
              <a:t>(186.72%)</a:t>
            </a:r>
            <a:endParaRPr lang="en-US" sz="2000" b="0" i="0" u="none" strike="noStrike" cap="none">
              <a:solidFill>
                <a:srgbClr val="FFFFFF"/>
              </a:solidFill>
              <a:latin typeface="Open Sans"/>
              <a:ea typeface="Open Sans"/>
              <a:cs typeface="Open Sans"/>
              <a:sym typeface="Open Sans"/>
            </a:endParaRPr>
          </a:p>
          <a:p>
            <a:pPr marL="0" marR="0" lvl="0" indent="0" algn="l" rtl="0">
              <a:lnSpc>
                <a:spcPct val="140000"/>
              </a:lnSpc>
              <a:spcBef>
                <a:spcPts val="0"/>
              </a:spcBef>
              <a:spcAft>
                <a:spcPts val="0"/>
              </a:spcAft>
              <a:buClr>
                <a:srgbClr val="000000"/>
              </a:buClr>
              <a:buSzPts val="2000"/>
              <a:buFont typeface="Arial" panose="020B0604020202020204"/>
              <a:buNone/>
            </a:pPr>
            <a:r>
              <a:rPr sz="2000" b="0" i="0" u="none" strike="noStrike" cap="none">
                <a:solidFill>
                  <a:srgbClr val="FFFFFF"/>
                </a:solidFill>
                <a:latin typeface="Open Sans"/>
                <a:ea typeface="Open Sans"/>
                <a:cs typeface="Open Sans"/>
                <a:sym typeface="Open Sans"/>
              </a:rPr>
              <a:t>Avg. Session Duration</a:t>
            </a:r>
            <a:r>
              <a:rPr lang="en-US" sz="2000" b="0" i="0" u="none" strike="noStrike" cap="none">
                <a:solidFill>
                  <a:srgbClr val="FFFFFF"/>
                </a:solidFill>
                <a:latin typeface="Open Sans"/>
                <a:ea typeface="Open Sans"/>
                <a:cs typeface="Open Sans"/>
                <a:sym typeface="Open Sans"/>
              </a:rPr>
              <a:t> - 00:01:43 vs 00:01:31 </a:t>
            </a:r>
            <a:r>
              <a:rPr lang="en-US" sz="2000" b="1" i="0" u="none" strike="noStrike" cap="none">
                <a:solidFill>
                  <a:srgbClr val="00FF00"/>
                </a:solidFill>
                <a:latin typeface="Open Sans"/>
                <a:ea typeface="Open Sans"/>
                <a:cs typeface="Open Sans"/>
                <a:sym typeface="Open Sans"/>
              </a:rPr>
              <a:t>(12.88%)</a:t>
            </a:r>
          </a:p>
          <a:p>
            <a:pPr marL="0" marR="0" lvl="0" algn="l" rtl="0">
              <a:lnSpc>
                <a:spcPct val="140000"/>
              </a:lnSpc>
              <a:spcBef>
                <a:spcPts val="0"/>
              </a:spcBef>
              <a:spcAft>
                <a:spcPts val="0"/>
              </a:spcAft>
              <a:buClr>
                <a:srgbClr val="000000"/>
              </a:buClr>
              <a:buSzPts val="2000"/>
              <a:buFont typeface="Arial" panose="020B0604020202020204"/>
              <a:buNone/>
            </a:pPr>
            <a:r>
              <a:rPr lang="en-US" sz="2000" b="0" i="0" u="none" strike="noStrike" cap="none">
                <a:solidFill>
                  <a:srgbClr val="FFFFFF"/>
                </a:solidFill>
                <a:latin typeface="Open Sans"/>
                <a:ea typeface="Open Sans"/>
                <a:cs typeface="Open Sans"/>
                <a:sym typeface="Open Sans"/>
              </a:rPr>
              <a:t>Bounce Rate - 53.07% vs 56.88% </a:t>
            </a:r>
            <a:r>
              <a:rPr lang="en-US" sz="2000" b="1" i="0" u="none" strike="noStrike" cap="none">
                <a:solidFill>
                  <a:srgbClr val="00FF00"/>
                </a:solidFill>
                <a:latin typeface="Open Sans"/>
                <a:ea typeface="Open Sans"/>
                <a:cs typeface="Open Sans"/>
                <a:sym typeface="Open Sans"/>
              </a:rPr>
              <a:t>(-6.70%)</a:t>
            </a:r>
          </a:p>
          <a:p>
            <a:pPr marL="0" marR="0" lvl="0" indent="0" algn="l" rtl="0">
              <a:lnSpc>
                <a:spcPct val="140000"/>
              </a:lnSpc>
              <a:spcBef>
                <a:spcPts val="0"/>
              </a:spcBef>
              <a:spcAft>
                <a:spcPts val="0"/>
              </a:spcAft>
              <a:buClr>
                <a:srgbClr val="000000"/>
              </a:buClr>
              <a:buSzPts val="2000"/>
              <a:buFont typeface="Arial" panose="020B0604020202020204"/>
              <a:buNone/>
            </a:pPr>
            <a:endParaRPr sz="2000" b="0" i="0" u="none" strike="noStrike" cap="none">
              <a:solidFill>
                <a:srgbClr val="FFFFFF"/>
              </a:solidFill>
              <a:latin typeface="Open Sans"/>
              <a:ea typeface="Open Sans"/>
              <a:cs typeface="Open Sans"/>
              <a:sym typeface="Open Sans"/>
            </a:endParaRPr>
          </a:p>
        </p:txBody>
      </p:sp>
      <p:pic>
        <p:nvPicPr>
          <p:cNvPr id="308" name="Google Shape;308;p14"/>
          <p:cNvPicPr preferRelativeResize="0"/>
          <p:nvPr/>
        </p:nvPicPr>
        <p:blipFill rotWithShape="1">
          <a:blip r:embed="rId7"/>
          <a:srcRect/>
          <a:stretch>
            <a:fillRect/>
          </a:stretch>
        </p:blipFill>
        <p:spPr>
          <a:xfrm>
            <a:off x="15444100" y="7940468"/>
            <a:ext cx="3070975" cy="30709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Google Shape;313;p15"/>
          <p:cNvPicPr preferRelativeResize="0"/>
          <p:nvPr/>
        </p:nvPicPr>
        <p:blipFill rotWithShape="1">
          <a:blip r:embed="rId3"/>
          <a:srcRect/>
          <a:stretch>
            <a:fillRect/>
          </a:stretch>
        </p:blipFill>
        <p:spPr>
          <a:xfrm>
            <a:off x="0" y="0"/>
            <a:ext cx="18288000" cy="10287000"/>
          </a:xfrm>
          <a:prstGeom prst="rect">
            <a:avLst/>
          </a:prstGeom>
          <a:noFill/>
          <a:ln>
            <a:noFill/>
          </a:ln>
        </p:spPr>
      </p:pic>
      <p:sp>
        <p:nvSpPr>
          <p:cNvPr id="314" name="Google Shape;314;p15"/>
          <p:cNvSpPr txBox="1"/>
          <p:nvPr/>
        </p:nvSpPr>
        <p:spPr>
          <a:xfrm>
            <a:off x="5397500" y="4174213"/>
            <a:ext cx="6803700" cy="1287900"/>
          </a:xfrm>
          <a:prstGeom prst="rect">
            <a:avLst/>
          </a:prstGeom>
          <a:noFill/>
          <a:ln>
            <a:noFill/>
          </a:ln>
        </p:spPr>
        <p:txBody>
          <a:bodyPr spcFirstLastPara="1" wrap="square" lIns="0" tIns="0" rIns="0" bIns="0" anchor="t" anchorCtr="0">
            <a:spAutoFit/>
          </a:bodyPr>
          <a:lstStyle/>
          <a:p>
            <a:pPr marL="0" marR="0" lvl="0" indent="0" algn="ctr" rtl="0">
              <a:lnSpc>
                <a:spcPct val="114000"/>
              </a:lnSpc>
              <a:spcBef>
                <a:spcPts val="0"/>
              </a:spcBef>
              <a:spcAft>
                <a:spcPts val="0"/>
              </a:spcAft>
              <a:buClr>
                <a:srgbClr val="000000"/>
              </a:buClr>
              <a:buSzPts val="8365"/>
              <a:buFont typeface="Arial" panose="020B0604020202020204"/>
              <a:buNone/>
            </a:pPr>
            <a:r>
              <a:rPr lang="en-US" sz="8365" b="1" i="0" u="none" strike="noStrike" cap="none">
                <a:solidFill>
                  <a:srgbClr val="2E2E2E"/>
                </a:solidFill>
                <a:latin typeface="Oswald"/>
                <a:ea typeface="Oswald"/>
                <a:cs typeface="Oswald"/>
                <a:sym typeface="Oswald"/>
              </a:rPr>
              <a:t>THANK</a:t>
            </a:r>
            <a:r>
              <a:rPr lang="en-US" sz="8365" b="1" i="0" u="none" strike="noStrike" cap="none">
                <a:solidFill>
                  <a:srgbClr val="FF1616"/>
                </a:solidFill>
                <a:latin typeface="Oswald"/>
                <a:ea typeface="Oswald"/>
                <a:cs typeface="Oswald"/>
                <a:sym typeface="Oswald"/>
              </a:rPr>
              <a:t> YOU!</a:t>
            </a:r>
            <a:endParaRPr sz="1400" b="1" i="0" u="none" strike="noStrike" cap="none">
              <a:solidFill>
                <a:srgbClr val="000000"/>
              </a:solidFill>
              <a:latin typeface="Oswald"/>
              <a:ea typeface="Oswald"/>
              <a:cs typeface="Oswald"/>
              <a:sym typeface="Oswald"/>
            </a:endParaRPr>
          </a:p>
        </p:txBody>
      </p:sp>
      <p:grpSp>
        <p:nvGrpSpPr>
          <p:cNvPr id="315" name="Google Shape;315;p15"/>
          <p:cNvGrpSpPr/>
          <p:nvPr/>
        </p:nvGrpSpPr>
        <p:grpSpPr>
          <a:xfrm>
            <a:off x="7938208" y="9258300"/>
            <a:ext cx="1722165" cy="465667"/>
            <a:chOff x="0" y="0"/>
            <a:chExt cx="2296219" cy="620889"/>
          </a:xfrm>
        </p:grpSpPr>
        <p:pic>
          <p:nvPicPr>
            <p:cNvPr id="316" name="Google Shape;316;p15"/>
            <p:cNvPicPr preferRelativeResize="0"/>
            <p:nvPr/>
          </p:nvPicPr>
          <p:blipFill rotWithShape="1">
            <a:blip r:embed="rId4"/>
            <a:srcRect/>
            <a:stretch>
              <a:fillRect/>
            </a:stretch>
          </p:blipFill>
          <p:spPr>
            <a:xfrm>
              <a:off x="0" y="0"/>
              <a:ext cx="624794" cy="620889"/>
            </a:xfrm>
            <a:prstGeom prst="rect">
              <a:avLst/>
            </a:prstGeom>
            <a:noFill/>
            <a:ln>
              <a:noFill/>
            </a:ln>
          </p:spPr>
        </p:pic>
        <p:pic>
          <p:nvPicPr>
            <p:cNvPr id="317" name="Google Shape;317;p15"/>
            <p:cNvPicPr preferRelativeResize="0"/>
            <p:nvPr/>
          </p:nvPicPr>
          <p:blipFill rotWithShape="1">
            <a:blip r:embed="rId5"/>
            <a:srcRect/>
            <a:stretch>
              <a:fillRect/>
            </a:stretch>
          </p:blipFill>
          <p:spPr>
            <a:xfrm>
              <a:off x="810567" y="0"/>
              <a:ext cx="620889" cy="620889"/>
            </a:xfrm>
            <a:prstGeom prst="rect">
              <a:avLst/>
            </a:prstGeom>
            <a:noFill/>
            <a:ln>
              <a:noFill/>
            </a:ln>
          </p:spPr>
        </p:pic>
        <p:pic>
          <p:nvPicPr>
            <p:cNvPr id="318" name="Google Shape;318;p15"/>
            <p:cNvPicPr preferRelativeResize="0"/>
            <p:nvPr/>
          </p:nvPicPr>
          <p:blipFill rotWithShape="1">
            <a:blip r:embed="rId6"/>
            <a:srcRect/>
            <a:stretch>
              <a:fillRect/>
            </a:stretch>
          </p:blipFill>
          <p:spPr>
            <a:xfrm>
              <a:off x="1675330" y="0"/>
              <a:ext cx="620889" cy="620889"/>
            </a:xfrm>
            <a:prstGeom prst="rect">
              <a:avLst/>
            </a:prstGeom>
            <a:noFill/>
            <a:ln>
              <a:noFill/>
            </a:ln>
          </p:spPr>
        </p:pic>
      </p:grpSp>
      <p:sp>
        <p:nvSpPr>
          <p:cNvPr id="319" name="Google Shape;319;p15"/>
          <p:cNvSpPr txBox="1"/>
          <p:nvPr/>
        </p:nvSpPr>
        <p:spPr>
          <a:xfrm>
            <a:off x="4352752" y="5428597"/>
            <a:ext cx="8740800" cy="2463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1600"/>
              <a:buFont typeface="Arial" panose="020B0604020202020204"/>
              <a:buNone/>
            </a:pPr>
            <a:r>
              <a:rPr lang="en-US" sz="1600" b="0" i="0" u="none" strike="noStrike" cap="none">
                <a:solidFill>
                  <a:srgbClr val="737373"/>
                </a:solidFill>
                <a:latin typeface="Open Sans Light"/>
                <a:ea typeface="Open Sans Light"/>
                <a:cs typeface="Open Sans Light"/>
                <a:sym typeface="Open Sans Light"/>
              </a:rPr>
              <a:t>Copyright © 2020 ValueHits - A Digital Marketing Agency in Mumbai, India.</a:t>
            </a:r>
            <a:endParaRPr sz="1600" b="0" i="0" u="none" strike="noStrike" cap="none">
              <a:solidFill>
                <a:srgbClr val="737373"/>
              </a:solidFill>
              <a:latin typeface="Open Sans Light"/>
              <a:ea typeface="Open Sans Light"/>
              <a:cs typeface="Open Sans Light"/>
              <a:sym typeface="Open Sans Light"/>
            </a:endParaRPr>
          </a:p>
        </p:txBody>
      </p:sp>
      <p:sp>
        <p:nvSpPr>
          <p:cNvPr id="320" name="Google Shape;320;p15"/>
          <p:cNvSpPr txBox="1"/>
          <p:nvPr/>
        </p:nvSpPr>
        <p:spPr>
          <a:xfrm>
            <a:off x="15240517" y="755015"/>
            <a:ext cx="2272800" cy="255900"/>
          </a:xfrm>
          <a:prstGeom prst="rect">
            <a:avLst/>
          </a:prstGeom>
          <a:noFill/>
          <a:ln>
            <a:noFill/>
          </a:ln>
        </p:spPr>
        <p:txBody>
          <a:bodyPr spcFirstLastPara="1" wrap="square" lIns="0" tIns="0" rIns="0" bIns="0" anchor="t" anchorCtr="0">
            <a:spAutoFit/>
          </a:bodyPr>
          <a:lstStyle/>
          <a:p>
            <a:pPr marL="0" marR="0" lvl="0" indent="0" algn="r" rtl="0">
              <a:lnSpc>
                <a:spcPct val="130000"/>
              </a:lnSpc>
              <a:spcBef>
                <a:spcPts val="0"/>
              </a:spcBef>
              <a:spcAft>
                <a:spcPts val="0"/>
              </a:spcAft>
              <a:buClr>
                <a:srgbClr val="000000"/>
              </a:buClr>
              <a:buSzPts val="1600"/>
              <a:buFont typeface="Arial" panose="020B0604020202020204"/>
              <a:buNone/>
            </a:pPr>
            <a:r>
              <a:rPr lang="en-US" sz="1600" b="0" i="0" u="none" strike="noStrike" cap="none">
                <a:solidFill>
                  <a:srgbClr val="737373"/>
                </a:solidFill>
                <a:latin typeface="Poppins Medium" panose="00000500000000000000"/>
                <a:ea typeface="Poppins Medium" panose="00000500000000000000"/>
                <a:cs typeface="Poppins Medium" panose="00000500000000000000"/>
                <a:sym typeface="Poppins Medium" panose="00000500000000000000"/>
              </a:rPr>
              <a:t>www.valuehits.com</a:t>
            </a:r>
            <a:endParaRPr sz="1600" b="0" i="0" u="none" strike="noStrike" cap="none">
              <a:solidFill>
                <a:srgbClr val="737373"/>
              </a:solidFill>
              <a:latin typeface="Poppins Medium" panose="00000500000000000000"/>
              <a:ea typeface="Poppins Medium" panose="00000500000000000000"/>
              <a:cs typeface="Poppins Medium" panose="00000500000000000000"/>
              <a:sym typeface="Poppins Medium" panose="00000500000000000000"/>
            </a:endParaRPr>
          </a:p>
        </p:txBody>
      </p:sp>
      <p:pic>
        <p:nvPicPr>
          <p:cNvPr id="321" name="Google Shape;321;p15"/>
          <p:cNvPicPr preferRelativeResize="0"/>
          <p:nvPr/>
        </p:nvPicPr>
        <p:blipFill rotWithShape="1">
          <a:blip r:embed="rId7">
            <a:alphaModFix amt="50000"/>
          </a:blip>
          <a:srcRect t="29702" b="33718"/>
          <a:stretch>
            <a:fillRect/>
          </a:stretch>
        </p:blipFill>
        <p:spPr>
          <a:xfrm>
            <a:off x="626274" y="9064448"/>
            <a:ext cx="1971901" cy="72127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p:cNvPicPr preferRelativeResize="0"/>
          <p:nvPr/>
        </p:nvPicPr>
        <p:blipFill rotWithShape="1">
          <a:blip r:embed="rId3"/>
          <a:srcRect t="7825" b="7823"/>
          <a:stretch>
            <a:fillRect/>
          </a:stretch>
        </p:blipFill>
        <p:spPr>
          <a:xfrm>
            <a:off x="0" y="0"/>
            <a:ext cx="18288000" cy="10287000"/>
          </a:xfrm>
          <a:prstGeom prst="rect">
            <a:avLst/>
          </a:prstGeom>
          <a:noFill/>
          <a:ln>
            <a:noFill/>
          </a:ln>
        </p:spPr>
      </p:pic>
      <p:cxnSp>
        <p:nvCxnSpPr>
          <p:cNvPr id="94" name="Google Shape;94;p2"/>
          <p:cNvCxnSpPr/>
          <p:nvPr/>
        </p:nvCxnSpPr>
        <p:spPr>
          <a:xfrm>
            <a:off x="12494635" y="4111930"/>
            <a:ext cx="1911592" cy="0"/>
          </a:xfrm>
          <a:prstGeom prst="straightConnector1">
            <a:avLst/>
          </a:prstGeom>
          <a:noFill/>
          <a:ln w="57150" cap="rnd" cmpd="sng">
            <a:solidFill>
              <a:srgbClr val="FFFFFF"/>
            </a:solidFill>
            <a:prstDash val="solid"/>
            <a:round/>
            <a:headEnd type="none" w="sm" len="sm"/>
            <a:tailEnd type="none" w="sm" len="sm"/>
          </a:ln>
        </p:spPr>
      </p:cxnSp>
      <p:sp>
        <p:nvSpPr>
          <p:cNvPr id="95" name="Google Shape;95;p2"/>
          <p:cNvSpPr/>
          <p:nvPr/>
        </p:nvSpPr>
        <p:spPr>
          <a:xfrm>
            <a:off x="0" y="-147018"/>
            <a:ext cx="8109562" cy="10434018"/>
          </a:xfrm>
          <a:custGeom>
            <a:avLst/>
            <a:gdLst/>
            <a:ahLst/>
            <a:cxnLst/>
            <a:rect l="l" t="t" r="r" b="b"/>
            <a:pathLst>
              <a:path w="2743234" h="3529532" extrusionOk="0">
                <a:moveTo>
                  <a:pt x="0" y="0"/>
                </a:moveTo>
                <a:lnTo>
                  <a:pt x="2743234" y="0"/>
                </a:lnTo>
                <a:lnTo>
                  <a:pt x="2743234" y="3529532"/>
                </a:lnTo>
                <a:lnTo>
                  <a:pt x="0" y="3529532"/>
                </a:lnTo>
                <a:close/>
              </a:path>
            </a:pathLst>
          </a:custGeom>
          <a:solidFill>
            <a:srgbClr val="FF1616"/>
          </a:solidFill>
          <a:ln>
            <a:noFill/>
          </a:ln>
        </p:spPr>
      </p:sp>
      <p:pic>
        <p:nvPicPr>
          <p:cNvPr id="96" name="Google Shape;96;p2"/>
          <p:cNvPicPr preferRelativeResize="0"/>
          <p:nvPr/>
        </p:nvPicPr>
        <p:blipFill rotWithShape="1">
          <a:blip r:embed="rId4"/>
          <a:srcRect/>
          <a:stretch>
            <a:fillRect/>
          </a:stretch>
        </p:blipFill>
        <p:spPr>
          <a:xfrm>
            <a:off x="870749" y="1961540"/>
            <a:ext cx="6370604" cy="6831747"/>
          </a:xfrm>
          <a:prstGeom prst="rect">
            <a:avLst/>
          </a:prstGeom>
          <a:noFill/>
          <a:ln>
            <a:noFill/>
          </a:ln>
        </p:spPr>
      </p:pic>
      <p:sp>
        <p:nvSpPr>
          <p:cNvPr id="97" name="Google Shape;97;p2"/>
          <p:cNvSpPr txBox="1"/>
          <p:nvPr/>
        </p:nvSpPr>
        <p:spPr>
          <a:xfrm>
            <a:off x="10328258" y="1823925"/>
            <a:ext cx="5957400" cy="1349400"/>
          </a:xfrm>
          <a:prstGeom prst="rect">
            <a:avLst/>
          </a:prstGeom>
          <a:noFill/>
          <a:ln>
            <a:noFill/>
          </a:ln>
        </p:spPr>
        <p:txBody>
          <a:bodyPr spcFirstLastPara="1" wrap="square" lIns="0" tIns="0" rIns="0" bIns="0" anchor="t" anchorCtr="0">
            <a:spAutoFit/>
          </a:bodyPr>
          <a:lstStyle/>
          <a:p>
            <a:pPr marL="0" marR="0" lvl="0" indent="0" algn="ctr" rtl="0">
              <a:lnSpc>
                <a:spcPct val="114000"/>
              </a:lnSpc>
              <a:spcBef>
                <a:spcPts val="0"/>
              </a:spcBef>
              <a:spcAft>
                <a:spcPts val="0"/>
              </a:spcAft>
              <a:buClr>
                <a:srgbClr val="000000"/>
              </a:buClr>
              <a:buSzPts val="6460"/>
              <a:buFont typeface="Arial" panose="020B0604020202020204"/>
              <a:buNone/>
            </a:pPr>
            <a:r>
              <a:rPr lang="en-US" sz="6460" b="1" i="0" u="none" strike="noStrike" cap="none">
                <a:solidFill>
                  <a:srgbClr val="FFFFFF"/>
                </a:solidFill>
                <a:latin typeface="Oswald"/>
                <a:ea typeface="Oswald"/>
                <a:cs typeface="Oswald"/>
                <a:sym typeface="Oswald"/>
              </a:rPr>
              <a:t>ABOUT THE</a:t>
            </a:r>
            <a:endParaRPr sz="1400" b="1" i="0" u="none" strike="noStrike" cap="none">
              <a:solidFill>
                <a:srgbClr val="000000"/>
              </a:solidFill>
              <a:latin typeface="Oswald"/>
              <a:ea typeface="Oswald"/>
              <a:cs typeface="Oswald"/>
              <a:sym typeface="Oswald"/>
            </a:endParaRPr>
          </a:p>
          <a:p>
            <a:pPr marL="0" marR="0" lvl="0" indent="0" algn="l" rtl="0">
              <a:lnSpc>
                <a:spcPct val="114000"/>
              </a:lnSpc>
              <a:spcBef>
                <a:spcPts val="0"/>
              </a:spcBef>
              <a:spcAft>
                <a:spcPts val="0"/>
              </a:spcAft>
              <a:buClr>
                <a:srgbClr val="000000"/>
              </a:buClr>
              <a:buSzPts val="1400"/>
              <a:buFont typeface="Arial" panose="020B0604020202020204"/>
              <a:buNone/>
            </a:pPr>
            <a:endParaRPr sz="1400" b="1" i="0" u="none" strike="noStrike" cap="none">
              <a:solidFill>
                <a:srgbClr val="000000"/>
              </a:solidFill>
              <a:latin typeface="Montserrat"/>
              <a:ea typeface="Montserrat"/>
              <a:cs typeface="Montserrat"/>
              <a:sym typeface="Montserrat"/>
            </a:endParaRPr>
          </a:p>
        </p:txBody>
      </p:sp>
      <p:sp>
        <p:nvSpPr>
          <p:cNvPr id="98" name="Google Shape;98;p2"/>
          <p:cNvSpPr txBox="1"/>
          <p:nvPr/>
        </p:nvSpPr>
        <p:spPr>
          <a:xfrm>
            <a:off x="10251937" y="4745730"/>
            <a:ext cx="6396900" cy="320929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130"/>
              <a:buFont typeface="Arial" panose="020B0604020202020204"/>
              <a:buNone/>
            </a:pPr>
            <a:r>
              <a:rPr lang="en-US" sz="2130" b="0" i="0" u="none" strike="noStrike" cap="none">
                <a:solidFill>
                  <a:srgbClr val="FDFEFF"/>
                </a:solidFill>
                <a:latin typeface="Open Sans"/>
                <a:ea typeface="Open Sans"/>
                <a:cs typeface="Open Sans"/>
                <a:sym typeface="Open Sans"/>
              </a:rPr>
              <a:t>Eureka Digitization and Automation Services (eDAS) is a digital automation company, delivering cutting-edge Software-as-a-Service (SaaS) solutions to help businesses operate better than ever before. They offer a range of robust digital products, solutions and services, tailored to their client’s requirements.</a:t>
            </a:r>
          </a:p>
        </p:txBody>
      </p:sp>
      <p:sp>
        <p:nvSpPr>
          <p:cNvPr id="99" name="Google Shape;99;p2"/>
          <p:cNvSpPr txBox="1"/>
          <p:nvPr/>
        </p:nvSpPr>
        <p:spPr>
          <a:xfrm>
            <a:off x="1327865" y="3212978"/>
            <a:ext cx="5454900" cy="994200"/>
          </a:xfrm>
          <a:prstGeom prst="rect">
            <a:avLst/>
          </a:prstGeom>
          <a:noFill/>
          <a:ln>
            <a:noFill/>
          </a:ln>
        </p:spPr>
        <p:txBody>
          <a:bodyPr spcFirstLastPara="1" wrap="square" lIns="0" tIns="0" rIns="0" bIns="0" anchor="t" anchorCtr="0">
            <a:spAutoFit/>
          </a:bodyPr>
          <a:lstStyle/>
          <a:p>
            <a:pPr marL="0" marR="0" lvl="0" indent="0" algn="l" rtl="0">
              <a:lnSpc>
                <a:spcPct val="114000"/>
              </a:lnSpc>
              <a:spcBef>
                <a:spcPts val="0"/>
              </a:spcBef>
              <a:spcAft>
                <a:spcPts val="0"/>
              </a:spcAft>
              <a:buClr>
                <a:srgbClr val="000000"/>
              </a:buClr>
              <a:buSzPts val="6460"/>
              <a:buFont typeface="Arial" panose="020B0604020202020204"/>
              <a:buNone/>
            </a:pPr>
            <a:r>
              <a:rPr lang="en-US" sz="6460" b="1" i="0" u="none" strike="noStrike" cap="none">
                <a:solidFill>
                  <a:srgbClr val="FFFFFF"/>
                </a:solidFill>
                <a:latin typeface="Oswald"/>
                <a:ea typeface="Oswald"/>
                <a:cs typeface="Oswald"/>
                <a:sym typeface="Oswald"/>
              </a:rPr>
              <a:t>OBJECTIVE</a:t>
            </a:r>
            <a:endParaRPr sz="1400" b="1" i="0" u="none" strike="noStrike" cap="none">
              <a:solidFill>
                <a:srgbClr val="000000"/>
              </a:solidFill>
              <a:latin typeface="Oswald"/>
              <a:ea typeface="Oswald"/>
              <a:cs typeface="Oswald"/>
              <a:sym typeface="Oswald"/>
            </a:endParaRPr>
          </a:p>
        </p:txBody>
      </p:sp>
      <p:sp>
        <p:nvSpPr>
          <p:cNvPr id="100" name="Google Shape;100;p2"/>
          <p:cNvSpPr txBox="1"/>
          <p:nvPr/>
        </p:nvSpPr>
        <p:spPr>
          <a:xfrm>
            <a:off x="1328420" y="4660900"/>
            <a:ext cx="5454600" cy="161036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865"/>
              <a:buFont typeface="Arial" panose="020B0604020202020204"/>
              <a:buNone/>
            </a:pPr>
            <a:r>
              <a:rPr lang="en-US" sz="1865" b="0" i="0" u="none" strike="noStrike" cap="none">
                <a:solidFill>
                  <a:srgbClr val="FFFFFF"/>
                </a:solidFill>
                <a:latin typeface="Open Sans"/>
                <a:ea typeface="Open Sans"/>
                <a:cs typeface="Open Sans"/>
                <a:sym typeface="Open Sans"/>
              </a:rPr>
              <a:t>The client approached ValueHits as they had to create a strong presence across India, Africa, the Middle-East and focus on serving enterprise and mid-market customers organically through SEO. </a:t>
            </a:r>
          </a:p>
        </p:txBody>
      </p:sp>
      <p:sp>
        <p:nvSpPr>
          <p:cNvPr id="101" name="Google Shape;101;p2"/>
          <p:cNvSpPr txBox="1"/>
          <p:nvPr/>
        </p:nvSpPr>
        <p:spPr>
          <a:xfrm>
            <a:off x="10279359" y="2565700"/>
            <a:ext cx="6055200" cy="1179300"/>
          </a:xfrm>
          <a:prstGeom prst="rect">
            <a:avLst/>
          </a:prstGeom>
          <a:noFill/>
          <a:ln>
            <a:noFill/>
          </a:ln>
        </p:spPr>
        <p:txBody>
          <a:bodyPr spcFirstLastPara="1" wrap="square" lIns="91425" tIns="91425" rIns="91425" bIns="91425" anchor="t" anchorCtr="0">
            <a:spAutoFit/>
          </a:bodyPr>
          <a:lstStyle/>
          <a:p>
            <a:pPr marL="0" marR="0" lvl="0" indent="0" algn="ctr" rtl="0">
              <a:lnSpc>
                <a:spcPct val="114000"/>
              </a:lnSpc>
              <a:spcBef>
                <a:spcPts val="0"/>
              </a:spcBef>
              <a:spcAft>
                <a:spcPts val="0"/>
              </a:spcAft>
              <a:buClr>
                <a:srgbClr val="000000"/>
              </a:buClr>
              <a:buSzPts val="6460"/>
              <a:buFont typeface="Arial" panose="020B0604020202020204"/>
              <a:buNone/>
            </a:pPr>
            <a:r>
              <a:rPr lang="en-US" sz="6460" b="1" i="0" u="none" strike="noStrike" cap="none">
                <a:solidFill>
                  <a:srgbClr val="FF1616"/>
                </a:solidFill>
                <a:latin typeface="Oswald"/>
                <a:ea typeface="Oswald"/>
                <a:cs typeface="Oswald"/>
                <a:sym typeface="Oswald"/>
              </a:rPr>
              <a:t>COMPANY</a:t>
            </a:r>
            <a:endParaRPr sz="1400" b="1" i="0" u="none" strike="noStrike" cap="none">
              <a:solidFill>
                <a:schemeClr val="dk1"/>
              </a:solidFill>
              <a:latin typeface="Oswald"/>
              <a:ea typeface="Oswald"/>
              <a:cs typeface="Oswald"/>
              <a:sym typeface="Oswald"/>
            </a:endParaRPr>
          </a:p>
        </p:txBody>
      </p:sp>
      <p:pic>
        <p:nvPicPr>
          <p:cNvPr id="102" name="Google Shape;102;p2"/>
          <p:cNvPicPr preferRelativeResize="0"/>
          <p:nvPr/>
        </p:nvPicPr>
        <p:blipFill rotWithShape="1">
          <a:blip r:embed="rId5"/>
          <a:srcRect/>
          <a:stretch>
            <a:fillRect/>
          </a:stretch>
        </p:blipFill>
        <p:spPr>
          <a:xfrm>
            <a:off x="15444100" y="7940468"/>
            <a:ext cx="3070975" cy="3070975"/>
          </a:xfrm>
          <a:prstGeom prst="rect">
            <a:avLst/>
          </a:prstGeom>
          <a:noFill/>
          <a:ln>
            <a:noFill/>
          </a:ln>
        </p:spPr>
      </p:pic>
      <p:sp>
        <p:nvSpPr>
          <p:cNvPr id="103" name="Google Shape;103;p2"/>
          <p:cNvSpPr txBox="1"/>
          <p:nvPr/>
        </p:nvSpPr>
        <p:spPr>
          <a:xfrm>
            <a:off x="11135634" y="7965083"/>
            <a:ext cx="4527600" cy="521335"/>
          </a:xfrm>
          <a:prstGeom prst="rect">
            <a:avLst/>
          </a:prstGeom>
          <a:noFill/>
          <a:ln>
            <a:noFill/>
          </a:ln>
        </p:spPr>
        <p:txBody>
          <a:bodyPr spcFirstLastPara="1" wrap="square" lIns="91425" tIns="91425" rIns="91425" bIns="91425" anchor="t" anchorCtr="0">
            <a:spAutoFit/>
          </a:bodyPr>
          <a:lstStyle/>
          <a:p>
            <a:pPr marL="0" lvl="0" indent="0" algn="ctr" rtl="0">
              <a:lnSpc>
                <a:spcPct val="130000"/>
              </a:lnSpc>
              <a:spcBef>
                <a:spcPts val="0"/>
              </a:spcBef>
              <a:spcAft>
                <a:spcPts val="0"/>
              </a:spcAft>
              <a:buNone/>
            </a:pPr>
            <a:r>
              <a:rPr lang="en-US" sz="1700" b="1">
                <a:solidFill>
                  <a:srgbClr val="FF1616"/>
                </a:solidFill>
                <a:latin typeface="Poppins" panose="00000500000000000000"/>
                <a:ea typeface="Poppins" panose="00000500000000000000"/>
                <a:cs typeface="Poppins" panose="00000500000000000000"/>
                <a:sym typeface="Poppins" panose="00000500000000000000"/>
              </a:rPr>
              <a:t>www.edas.tech</a:t>
            </a:r>
            <a:endParaRPr sz="1700" b="1">
              <a:solidFill>
                <a:srgbClr val="FF1616"/>
              </a:solidFill>
              <a:latin typeface="Poppins" panose="00000500000000000000"/>
              <a:ea typeface="Poppins" panose="00000500000000000000"/>
              <a:cs typeface="Poppins" panose="00000500000000000000"/>
              <a:sym typeface="Poppins" panose="0000050000000000000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3"/>
          <p:cNvPicPr preferRelativeResize="0"/>
          <p:nvPr/>
        </p:nvPicPr>
        <p:blipFill rotWithShape="1">
          <a:blip r:embed="rId3"/>
          <a:srcRect/>
          <a:stretch>
            <a:fillRect/>
          </a:stretch>
        </p:blipFill>
        <p:spPr>
          <a:xfrm>
            <a:off x="15463000" y="8081225"/>
            <a:ext cx="2824999" cy="2824999"/>
          </a:xfrm>
          <a:prstGeom prst="rect">
            <a:avLst/>
          </a:prstGeom>
          <a:noFill/>
          <a:ln>
            <a:noFill/>
          </a:ln>
        </p:spPr>
      </p:pic>
      <p:pic>
        <p:nvPicPr>
          <p:cNvPr id="109" name="Google Shape;109;p3"/>
          <p:cNvPicPr preferRelativeResize="0"/>
          <p:nvPr/>
        </p:nvPicPr>
        <p:blipFill rotWithShape="1">
          <a:blip r:embed="rId4"/>
          <a:srcRect t="7827" b="7819"/>
          <a:stretch>
            <a:fillRect/>
          </a:stretch>
        </p:blipFill>
        <p:spPr>
          <a:xfrm>
            <a:off x="0" y="0"/>
            <a:ext cx="18288000" cy="10286999"/>
          </a:xfrm>
          <a:prstGeom prst="rect">
            <a:avLst/>
          </a:prstGeom>
          <a:noFill/>
          <a:ln>
            <a:noFill/>
          </a:ln>
        </p:spPr>
      </p:pic>
      <p:sp>
        <p:nvSpPr>
          <p:cNvPr id="110" name="Google Shape;110;p3"/>
          <p:cNvSpPr/>
          <p:nvPr/>
        </p:nvSpPr>
        <p:spPr>
          <a:xfrm>
            <a:off x="3557700" y="0"/>
            <a:ext cx="11178679" cy="10288586"/>
          </a:xfrm>
          <a:custGeom>
            <a:avLst/>
            <a:gdLst/>
            <a:ahLst/>
            <a:cxnLst/>
            <a:rect l="l" t="t" r="r" b="b"/>
            <a:pathLst>
              <a:path w="2743234" h="3529532" extrusionOk="0">
                <a:moveTo>
                  <a:pt x="0" y="0"/>
                </a:moveTo>
                <a:lnTo>
                  <a:pt x="2743234" y="0"/>
                </a:lnTo>
                <a:lnTo>
                  <a:pt x="2743234" y="3529532"/>
                </a:lnTo>
                <a:lnTo>
                  <a:pt x="0" y="3529532"/>
                </a:lnTo>
                <a:close/>
              </a:path>
            </a:pathLst>
          </a:custGeom>
          <a:solidFill>
            <a:srgbClr val="FF1616"/>
          </a:solidFill>
          <a:ln>
            <a:noFill/>
          </a:ln>
        </p:spPr>
      </p:sp>
      <p:pic>
        <p:nvPicPr>
          <p:cNvPr id="111" name="Google Shape;111;p3"/>
          <p:cNvPicPr preferRelativeResize="0"/>
          <p:nvPr/>
        </p:nvPicPr>
        <p:blipFill rotWithShape="1">
          <a:blip r:embed="rId5"/>
          <a:srcRect/>
          <a:stretch>
            <a:fillRect/>
          </a:stretch>
        </p:blipFill>
        <p:spPr>
          <a:xfrm>
            <a:off x="4379304" y="551025"/>
            <a:ext cx="9369275" cy="9217800"/>
          </a:xfrm>
          <a:prstGeom prst="rect">
            <a:avLst/>
          </a:prstGeom>
          <a:noFill/>
          <a:ln>
            <a:noFill/>
          </a:ln>
        </p:spPr>
      </p:pic>
      <p:sp>
        <p:nvSpPr>
          <p:cNvPr id="112" name="Google Shape;112;p3"/>
          <p:cNvSpPr txBox="1"/>
          <p:nvPr/>
        </p:nvSpPr>
        <p:spPr>
          <a:xfrm>
            <a:off x="5113869" y="1832648"/>
            <a:ext cx="5808000" cy="994200"/>
          </a:xfrm>
          <a:prstGeom prst="rect">
            <a:avLst/>
          </a:prstGeom>
          <a:noFill/>
          <a:ln>
            <a:noFill/>
          </a:ln>
        </p:spPr>
        <p:txBody>
          <a:bodyPr spcFirstLastPara="1" wrap="square" lIns="0" tIns="0" rIns="0" bIns="0" anchor="t" anchorCtr="0">
            <a:spAutoFit/>
          </a:bodyPr>
          <a:lstStyle/>
          <a:p>
            <a:pPr marL="0" marR="0" lvl="0" indent="0" algn="l" rtl="0">
              <a:lnSpc>
                <a:spcPct val="114000"/>
              </a:lnSpc>
              <a:spcBef>
                <a:spcPts val="0"/>
              </a:spcBef>
              <a:spcAft>
                <a:spcPts val="0"/>
              </a:spcAft>
              <a:buClr>
                <a:srgbClr val="000000"/>
              </a:buClr>
              <a:buSzPts val="6460"/>
              <a:buFont typeface="Arial" panose="020B0604020202020204"/>
              <a:buNone/>
            </a:pPr>
            <a:r>
              <a:rPr lang="en-US" sz="6460" b="1" i="0" u="none" strike="noStrike" cap="none">
                <a:solidFill>
                  <a:srgbClr val="FFFFFF"/>
                </a:solidFill>
                <a:latin typeface="Oswald"/>
                <a:ea typeface="Oswald"/>
                <a:cs typeface="Oswald"/>
                <a:sym typeface="Oswald"/>
              </a:rPr>
              <a:t>K</a:t>
            </a:r>
            <a:r>
              <a:rPr lang="en-US" sz="6460" b="1">
                <a:solidFill>
                  <a:srgbClr val="FFFFFF"/>
                </a:solidFill>
                <a:latin typeface="Oswald"/>
                <a:ea typeface="Oswald"/>
                <a:cs typeface="Oswald"/>
                <a:sym typeface="Oswald"/>
              </a:rPr>
              <a:t>EY</a:t>
            </a:r>
            <a:r>
              <a:rPr lang="en-US" sz="6460" b="1" i="0" u="none" strike="noStrike" cap="none">
                <a:solidFill>
                  <a:srgbClr val="FFFFFF"/>
                </a:solidFill>
                <a:latin typeface="Oswald"/>
                <a:ea typeface="Oswald"/>
                <a:cs typeface="Oswald"/>
                <a:sym typeface="Oswald"/>
              </a:rPr>
              <a:t> C</a:t>
            </a:r>
            <a:r>
              <a:rPr lang="en-US" sz="6460" b="1">
                <a:solidFill>
                  <a:srgbClr val="FFFFFF"/>
                </a:solidFill>
                <a:latin typeface="Oswald"/>
                <a:ea typeface="Oswald"/>
                <a:cs typeface="Oswald"/>
                <a:sym typeface="Oswald"/>
              </a:rPr>
              <a:t>HALLENGES</a:t>
            </a:r>
            <a:endParaRPr sz="1400" b="1" i="0" u="none" strike="noStrike" cap="none">
              <a:solidFill>
                <a:srgbClr val="000000"/>
              </a:solidFill>
              <a:latin typeface="Oswald"/>
              <a:ea typeface="Oswald"/>
              <a:cs typeface="Oswald"/>
              <a:sym typeface="Oswald"/>
            </a:endParaRPr>
          </a:p>
        </p:txBody>
      </p:sp>
      <p:pic>
        <p:nvPicPr>
          <p:cNvPr id="113" name="Google Shape;113;p3"/>
          <p:cNvPicPr preferRelativeResize="0"/>
          <p:nvPr/>
        </p:nvPicPr>
        <p:blipFill rotWithShape="1">
          <a:blip r:embed="rId6"/>
          <a:srcRect/>
          <a:stretch>
            <a:fillRect/>
          </a:stretch>
        </p:blipFill>
        <p:spPr>
          <a:xfrm>
            <a:off x="15463150" y="7957613"/>
            <a:ext cx="3070975" cy="3070975"/>
          </a:xfrm>
          <a:prstGeom prst="rect">
            <a:avLst/>
          </a:prstGeom>
          <a:noFill/>
          <a:ln>
            <a:noFill/>
          </a:ln>
        </p:spPr>
      </p:pic>
      <p:sp>
        <p:nvSpPr>
          <p:cNvPr id="114" name="Google Shape;114;p3"/>
          <p:cNvSpPr txBox="1"/>
          <p:nvPr/>
        </p:nvSpPr>
        <p:spPr>
          <a:xfrm>
            <a:off x="5135104" y="3124408"/>
            <a:ext cx="7324500" cy="861695"/>
          </a:xfrm>
          <a:prstGeom prst="rect">
            <a:avLst/>
          </a:prstGeom>
          <a:noFill/>
          <a:ln>
            <a:noFill/>
          </a:ln>
        </p:spPr>
        <p:txBody>
          <a:bodyPr spcFirstLastPara="1" wrap="square" lIns="0" tIns="0" rIns="0" bIns="0" anchor="t" anchorCtr="0">
            <a:spAutoFit/>
          </a:bodyPr>
          <a:lstStyle/>
          <a:p>
            <a:pPr marL="457200" marR="0" lvl="0" indent="-355600" algn="l" rtl="0">
              <a:lnSpc>
                <a:spcPct val="140000"/>
              </a:lnSpc>
              <a:spcBef>
                <a:spcPts val="0"/>
              </a:spcBef>
              <a:spcAft>
                <a:spcPts val="0"/>
              </a:spcAft>
              <a:buClr>
                <a:srgbClr val="FDFEFF"/>
              </a:buClr>
              <a:buSzPts val="2000"/>
              <a:buFont typeface="Arimo" panose="020B0604020202020204"/>
              <a:buChar char="●"/>
            </a:pPr>
            <a:r>
              <a:rPr lang="en-US" sz="2000" i="0" u="none" strike="noStrike" cap="none">
                <a:solidFill>
                  <a:srgbClr val="FDFEFF"/>
                </a:solidFill>
                <a:latin typeface="Arimo" panose="020B0604020202020204"/>
                <a:ea typeface="Arimo" panose="020B0604020202020204"/>
                <a:cs typeface="Arimo" panose="020B0604020202020204"/>
                <a:sym typeface="Arimo" panose="020B0604020202020204"/>
              </a:rPr>
              <a:t>The client wanted increase no. of keywords ranking in Top 10 positions.</a:t>
            </a:r>
            <a:endParaRPr sz="2000" i="0" u="none" strike="noStrike" cap="none">
              <a:solidFill>
                <a:srgbClr val="FDFEFF"/>
              </a:solidFill>
              <a:latin typeface="Arimo" panose="020B0604020202020204"/>
              <a:ea typeface="Arimo" panose="020B0604020202020204"/>
              <a:cs typeface="Arimo" panose="020B0604020202020204"/>
              <a:sym typeface="Arimo" panose="020B0604020202020204"/>
            </a:endParaRPr>
          </a:p>
        </p:txBody>
      </p:sp>
      <p:sp>
        <p:nvSpPr>
          <p:cNvPr id="115" name="Google Shape;115;p3"/>
          <p:cNvSpPr txBox="1"/>
          <p:nvPr/>
        </p:nvSpPr>
        <p:spPr>
          <a:xfrm>
            <a:off x="5147130" y="3917601"/>
            <a:ext cx="7672200" cy="738900"/>
          </a:xfrm>
          <a:prstGeom prst="rect">
            <a:avLst/>
          </a:prstGeom>
          <a:noFill/>
          <a:ln>
            <a:noFill/>
          </a:ln>
        </p:spPr>
        <p:txBody>
          <a:bodyPr spcFirstLastPara="1" wrap="square" lIns="0" tIns="0" rIns="0" bIns="0" anchor="t" anchorCtr="0">
            <a:spAutoFit/>
          </a:bodyPr>
          <a:lstStyle/>
          <a:p>
            <a:pPr marL="457200" marR="0" lvl="0" indent="-355600" algn="l" rtl="0">
              <a:lnSpc>
                <a:spcPct val="140000"/>
              </a:lnSpc>
              <a:spcBef>
                <a:spcPts val="0"/>
              </a:spcBef>
              <a:spcAft>
                <a:spcPts val="0"/>
              </a:spcAft>
              <a:buClr>
                <a:srgbClr val="FDFEFF"/>
              </a:buClr>
              <a:buSzPts val="2000"/>
              <a:buFont typeface="Arimo" panose="020B0604020202020204"/>
              <a:buChar char="●"/>
            </a:pPr>
            <a:r>
              <a:rPr lang="en-US" sz="2000" i="0" u="none" strike="noStrike" cap="none">
                <a:solidFill>
                  <a:srgbClr val="FDFEFF"/>
                </a:solidFill>
                <a:latin typeface="Arimo" panose="020B0604020202020204"/>
                <a:ea typeface="Arimo" panose="020B0604020202020204"/>
                <a:cs typeface="Arimo" panose="020B0604020202020204"/>
                <a:sym typeface="Arimo" panose="020B0604020202020204"/>
              </a:rPr>
              <a:t>Keyword ranking fluctuation was volatile due to multiple Google Algorithm updates rolled out in the last year.</a:t>
            </a:r>
            <a:endParaRPr sz="2000" i="0" u="none" strike="noStrike" cap="none">
              <a:solidFill>
                <a:srgbClr val="FDFEFF"/>
              </a:solidFill>
              <a:latin typeface="Arimo" panose="020B0604020202020204"/>
              <a:ea typeface="Arimo" panose="020B0604020202020204"/>
              <a:cs typeface="Arimo" panose="020B0604020202020204"/>
              <a:sym typeface="Arimo" panose="020B0604020202020204"/>
            </a:endParaRPr>
          </a:p>
        </p:txBody>
      </p:sp>
      <p:sp>
        <p:nvSpPr>
          <p:cNvPr id="116" name="Google Shape;116;p3"/>
          <p:cNvSpPr txBox="1"/>
          <p:nvPr/>
        </p:nvSpPr>
        <p:spPr>
          <a:xfrm>
            <a:off x="5141117" y="4728720"/>
            <a:ext cx="7672200" cy="738900"/>
          </a:xfrm>
          <a:prstGeom prst="rect">
            <a:avLst/>
          </a:prstGeom>
          <a:noFill/>
          <a:ln>
            <a:noFill/>
          </a:ln>
        </p:spPr>
        <p:txBody>
          <a:bodyPr spcFirstLastPara="1" wrap="square" lIns="0" tIns="0" rIns="0" bIns="0" anchor="t" anchorCtr="0">
            <a:spAutoFit/>
          </a:bodyPr>
          <a:lstStyle/>
          <a:p>
            <a:pPr marL="457200" marR="0" lvl="0" indent="-355600" algn="l" rtl="0">
              <a:lnSpc>
                <a:spcPct val="140000"/>
              </a:lnSpc>
              <a:spcBef>
                <a:spcPts val="0"/>
              </a:spcBef>
              <a:spcAft>
                <a:spcPts val="0"/>
              </a:spcAft>
              <a:buClr>
                <a:srgbClr val="FDFEFF"/>
              </a:buClr>
              <a:buSzPts val="2000"/>
              <a:buFont typeface="Arimo" panose="020B0604020202020204"/>
              <a:buChar char="●"/>
            </a:pPr>
            <a:r>
              <a:rPr lang="en-US" sz="2000" i="0" u="none" strike="noStrike" cap="none">
                <a:solidFill>
                  <a:srgbClr val="FDFEFF"/>
                </a:solidFill>
                <a:latin typeface="Arimo" panose="020B0604020202020204"/>
                <a:ea typeface="Arimo" panose="020B0604020202020204"/>
                <a:cs typeface="Arimo" panose="020B0604020202020204"/>
                <a:sym typeface="Arimo" panose="020B0604020202020204"/>
              </a:rPr>
              <a:t>Had to fix a lot of crawling and indexing issues found through Google Search Console.</a:t>
            </a:r>
            <a:endParaRPr sz="2000" i="0" u="none" strike="noStrike" cap="none">
              <a:solidFill>
                <a:srgbClr val="FDFEFF"/>
              </a:solidFill>
              <a:latin typeface="Arimo" panose="020B0604020202020204"/>
              <a:ea typeface="Arimo" panose="020B0604020202020204"/>
              <a:cs typeface="Arimo" panose="020B0604020202020204"/>
              <a:sym typeface="Arimo" panose="020B0604020202020204"/>
            </a:endParaRPr>
          </a:p>
        </p:txBody>
      </p:sp>
      <p:sp>
        <p:nvSpPr>
          <p:cNvPr id="119" name="Google Shape;119;p3"/>
          <p:cNvSpPr txBox="1"/>
          <p:nvPr/>
        </p:nvSpPr>
        <p:spPr>
          <a:xfrm>
            <a:off x="5141039" y="6005867"/>
            <a:ext cx="7672200" cy="430530"/>
          </a:xfrm>
          <a:prstGeom prst="rect">
            <a:avLst/>
          </a:prstGeom>
          <a:noFill/>
          <a:ln>
            <a:noFill/>
          </a:ln>
        </p:spPr>
        <p:txBody>
          <a:bodyPr spcFirstLastPara="1" wrap="square" lIns="0" tIns="0" rIns="0" bIns="0" anchor="t" anchorCtr="0">
            <a:spAutoFit/>
          </a:bodyPr>
          <a:lstStyle/>
          <a:p>
            <a:pPr marL="457200" marR="0" lvl="0" indent="-355600" algn="l" rtl="0">
              <a:lnSpc>
                <a:spcPct val="140000"/>
              </a:lnSpc>
              <a:spcBef>
                <a:spcPts val="0"/>
              </a:spcBef>
              <a:spcAft>
                <a:spcPts val="0"/>
              </a:spcAft>
              <a:buClr>
                <a:srgbClr val="FDFEFF"/>
              </a:buClr>
              <a:buSzPts val="2000"/>
              <a:buFont typeface="Arimo" panose="020B0604020202020204"/>
              <a:buChar char="●"/>
            </a:pPr>
            <a:r>
              <a:rPr lang="en-US" sz="2000" i="0" u="none" strike="noStrike" cap="none">
                <a:solidFill>
                  <a:srgbClr val="FDFEFF"/>
                </a:solidFill>
                <a:latin typeface="Arimo" panose="020B0604020202020204"/>
                <a:ea typeface="Arimo" panose="020B0604020202020204"/>
                <a:cs typeface="Arimo" panose="020B0604020202020204"/>
                <a:sym typeface="Arimo" panose="020B0604020202020204"/>
              </a:rPr>
              <a:t>Lot of spam backlinks were generated by earlier agency. </a:t>
            </a:r>
            <a:endParaRPr sz="2000" i="0" u="none" strike="noStrike" cap="none">
              <a:solidFill>
                <a:srgbClr val="FDFEFF"/>
              </a:solidFill>
              <a:latin typeface="Arimo" panose="020B0604020202020204"/>
              <a:ea typeface="Arimo" panose="020B0604020202020204"/>
              <a:cs typeface="Arimo" panose="020B0604020202020204"/>
              <a:sym typeface="Arimo" panose="020B0604020202020204"/>
            </a:endParaRPr>
          </a:p>
        </p:txBody>
      </p:sp>
      <p:sp>
        <p:nvSpPr>
          <p:cNvPr id="120" name="Google Shape;120;p3"/>
          <p:cNvSpPr txBox="1"/>
          <p:nvPr/>
        </p:nvSpPr>
        <p:spPr>
          <a:xfrm>
            <a:off x="5140949" y="6458708"/>
            <a:ext cx="7672200" cy="307800"/>
          </a:xfrm>
          <a:prstGeom prst="rect">
            <a:avLst/>
          </a:prstGeom>
          <a:noFill/>
          <a:ln>
            <a:noFill/>
          </a:ln>
        </p:spPr>
        <p:txBody>
          <a:bodyPr spcFirstLastPara="1" wrap="square" lIns="0" tIns="0" rIns="0" bIns="0" anchor="t" anchorCtr="0">
            <a:spAutoFit/>
          </a:bodyPr>
          <a:lstStyle/>
          <a:p>
            <a:pPr marL="457200" marR="0" lvl="0" indent="-355600" algn="l" rtl="0">
              <a:lnSpc>
                <a:spcPct val="140000"/>
              </a:lnSpc>
              <a:spcBef>
                <a:spcPts val="0"/>
              </a:spcBef>
              <a:spcAft>
                <a:spcPts val="0"/>
              </a:spcAft>
              <a:buClr>
                <a:srgbClr val="FDFEFF"/>
              </a:buClr>
              <a:buSzPts val="2000"/>
              <a:buFont typeface="Arimo" panose="020B0604020202020204"/>
              <a:buChar char="●"/>
            </a:pPr>
            <a:r>
              <a:rPr lang="en-US" sz="2000" i="0" u="none" strike="noStrike" cap="none">
                <a:solidFill>
                  <a:srgbClr val="FDFEFF"/>
                </a:solidFill>
                <a:latin typeface="Arimo" panose="020B0604020202020204"/>
                <a:ea typeface="Arimo" panose="020B0604020202020204"/>
                <a:cs typeface="Arimo" panose="020B0604020202020204"/>
                <a:sym typeface="Arimo" panose="020B0604020202020204"/>
              </a:rPr>
              <a:t>Increase the no. of inquiries from organic source.</a:t>
            </a:r>
            <a:endParaRPr sz="2000" i="0" u="none" strike="noStrike" cap="none">
              <a:solidFill>
                <a:srgbClr val="FDFEFF"/>
              </a:solidFill>
              <a:latin typeface="Arimo" panose="020B0604020202020204"/>
              <a:ea typeface="Arimo" panose="020B0604020202020204"/>
              <a:cs typeface="Arimo" panose="020B0604020202020204"/>
              <a:sym typeface="Arimo" panose="020B0604020202020204"/>
            </a:endParaRPr>
          </a:p>
        </p:txBody>
      </p:sp>
      <p:sp>
        <p:nvSpPr>
          <p:cNvPr id="2" name="Google Shape;119;p3"/>
          <p:cNvSpPr txBox="1"/>
          <p:nvPr/>
        </p:nvSpPr>
        <p:spPr>
          <a:xfrm>
            <a:off x="5155009" y="5521362"/>
            <a:ext cx="7672200" cy="430530"/>
          </a:xfrm>
          <a:prstGeom prst="rect">
            <a:avLst/>
          </a:prstGeom>
          <a:noFill/>
          <a:ln>
            <a:noFill/>
          </a:ln>
        </p:spPr>
        <p:txBody>
          <a:bodyPr spcFirstLastPara="1" wrap="square" lIns="0" tIns="0" rIns="0" bIns="0" anchor="t" anchorCtr="0">
            <a:spAutoFit/>
          </a:bodyPr>
          <a:lstStyle/>
          <a:p>
            <a:pPr marL="457200" marR="0" lvl="0" indent="-355600" algn="l" rtl="0">
              <a:lnSpc>
                <a:spcPct val="140000"/>
              </a:lnSpc>
              <a:spcBef>
                <a:spcPts val="0"/>
              </a:spcBef>
              <a:spcAft>
                <a:spcPts val="0"/>
              </a:spcAft>
              <a:buClr>
                <a:srgbClr val="FDFEFF"/>
              </a:buClr>
              <a:buSzPts val="2000"/>
              <a:buFont typeface="Arimo" panose="020B0604020202020204"/>
              <a:buChar char="●"/>
            </a:pPr>
            <a:r>
              <a:rPr lang="en-US" sz="2000" i="0" u="none" strike="noStrike" cap="none">
                <a:solidFill>
                  <a:srgbClr val="FDFEFF"/>
                </a:solidFill>
                <a:latin typeface="Arimo" panose="020B0604020202020204"/>
                <a:ea typeface="Arimo" panose="020B0604020202020204"/>
                <a:cs typeface="Arimo" panose="020B0604020202020204"/>
                <a:sym typeface="Arimo" panose="020B0604020202020204"/>
              </a:rPr>
              <a:t>Website structure not optimized to international targeting.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4"/>
          <p:cNvPicPr preferRelativeResize="0"/>
          <p:nvPr/>
        </p:nvPicPr>
        <p:blipFill rotWithShape="1">
          <a:blip r:embed="rId3">
            <a:alphaModFix amt="46000"/>
          </a:blip>
          <a:srcRect/>
          <a:stretch>
            <a:fillRect/>
          </a:stretch>
        </p:blipFill>
        <p:spPr>
          <a:xfrm>
            <a:off x="776829" y="3192104"/>
            <a:ext cx="758944" cy="633718"/>
          </a:xfrm>
          <a:prstGeom prst="rect">
            <a:avLst/>
          </a:prstGeom>
          <a:noFill/>
          <a:ln>
            <a:noFill/>
          </a:ln>
        </p:spPr>
      </p:pic>
      <p:pic>
        <p:nvPicPr>
          <p:cNvPr id="126" name="Google Shape;126;p4"/>
          <p:cNvPicPr preferRelativeResize="0"/>
          <p:nvPr/>
        </p:nvPicPr>
        <p:blipFill rotWithShape="1">
          <a:blip r:embed="rId4">
            <a:alphaModFix amt="46000"/>
          </a:blip>
          <a:srcRect/>
          <a:stretch>
            <a:fillRect/>
          </a:stretch>
        </p:blipFill>
        <p:spPr>
          <a:xfrm>
            <a:off x="671525" y="5805902"/>
            <a:ext cx="766794" cy="766794"/>
          </a:xfrm>
          <a:prstGeom prst="rect">
            <a:avLst/>
          </a:prstGeom>
          <a:noFill/>
          <a:ln>
            <a:noFill/>
          </a:ln>
        </p:spPr>
      </p:pic>
      <p:cxnSp>
        <p:nvCxnSpPr>
          <p:cNvPr id="127" name="Google Shape;127;p4"/>
          <p:cNvCxnSpPr/>
          <p:nvPr/>
        </p:nvCxnSpPr>
        <p:spPr>
          <a:xfrm>
            <a:off x="568954" y="5324475"/>
            <a:ext cx="9146790" cy="0"/>
          </a:xfrm>
          <a:prstGeom prst="straightConnector1">
            <a:avLst/>
          </a:prstGeom>
          <a:noFill/>
          <a:ln w="9525" cap="flat" cmpd="sng">
            <a:solidFill>
              <a:srgbClr val="545454">
                <a:alpha val="30980"/>
              </a:srgbClr>
            </a:solidFill>
            <a:prstDash val="solid"/>
            <a:round/>
            <a:headEnd type="none" w="sm" len="sm"/>
            <a:tailEnd type="none" w="sm" len="sm"/>
          </a:ln>
        </p:spPr>
      </p:cxnSp>
      <p:sp>
        <p:nvSpPr>
          <p:cNvPr id="128" name="Google Shape;128;p4"/>
          <p:cNvSpPr txBox="1"/>
          <p:nvPr/>
        </p:nvSpPr>
        <p:spPr>
          <a:xfrm>
            <a:off x="1028700" y="660851"/>
            <a:ext cx="6672000" cy="826200"/>
          </a:xfrm>
          <a:prstGeom prst="rect">
            <a:avLst/>
          </a:prstGeom>
          <a:noFill/>
          <a:ln>
            <a:noFill/>
          </a:ln>
        </p:spPr>
        <p:txBody>
          <a:bodyPr spcFirstLastPara="1" wrap="square" lIns="0" tIns="0" rIns="0" bIns="0" anchor="t" anchorCtr="0">
            <a:spAutoFit/>
          </a:bodyPr>
          <a:lstStyle/>
          <a:p>
            <a:pPr marL="0" marR="0" lvl="0" indent="0" algn="l" rtl="0">
              <a:lnSpc>
                <a:spcPct val="114000"/>
              </a:lnSpc>
              <a:spcBef>
                <a:spcPts val="0"/>
              </a:spcBef>
              <a:spcAft>
                <a:spcPts val="0"/>
              </a:spcAft>
              <a:buClr>
                <a:srgbClr val="000000"/>
              </a:buClr>
              <a:buSzPts val="5365"/>
              <a:buFont typeface="Arial" panose="020B0604020202020204"/>
              <a:buNone/>
            </a:pPr>
            <a:r>
              <a:rPr lang="en-US" sz="5365" b="1" i="0" u="none" strike="noStrike" cap="none">
                <a:solidFill>
                  <a:srgbClr val="2E2E2E"/>
                </a:solidFill>
                <a:latin typeface="Oswald"/>
                <a:ea typeface="Oswald"/>
                <a:cs typeface="Oswald"/>
                <a:sym typeface="Oswald"/>
              </a:rPr>
              <a:t>ON PAGE </a:t>
            </a:r>
            <a:endParaRPr sz="1400" b="1" i="0" u="none" strike="noStrike" cap="none">
              <a:solidFill>
                <a:srgbClr val="000000"/>
              </a:solidFill>
              <a:latin typeface="Oswald"/>
              <a:ea typeface="Oswald"/>
              <a:cs typeface="Oswald"/>
              <a:sym typeface="Oswald"/>
            </a:endParaRPr>
          </a:p>
        </p:txBody>
      </p:sp>
      <p:sp>
        <p:nvSpPr>
          <p:cNvPr id="129" name="Google Shape;129;p4"/>
          <p:cNvSpPr txBox="1"/>
          <p:nvPr/>
        </p:nvSpPr>
        <p:spPr>
          <a:xfrm>
            <a:off x="1915721" y="3144479"/>
            <a:ext cx="2426643" cy="34925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000"/>
              <a:buFont typeface="Arial" panose="020B0604020202020204"/>
              <a:buNone/>
            </a:pPr>
            <a:r>
              <a:rPr lang="en-US" sz="2000" b="1" i="0" u="none" strike="noStrike" cap="none">
                <a:solidFill>
                  <a:srgbClr val="9D0A0A"/>
                </a:solidFill>
                <a:latin typeface="Arimo" panose="020B0604020202020204"/>
                <a:ea typeface="Arimo" panose="020B0604020202020204"/>
                <a:cs typeface="Arimo" panose="020B0604020202020204"/>
                <a:sym typeface="Arimo" panose="020B0604020202020204"/>
              </a:rPr>
              <a:t>Initial Website Audit</a:t>
            </a:r>
            <a:endParaRPr sz="2000" b="1" i="0" u="none" strike="noStrike" cap="none">
              <a:solidFill>
                <a:srgbClr val="9D0A0A"/>
              </a:solidFill>
              <a:latin typeface="Arimo" panose="020B0604020202020204"/>
              <a:ea typeface="Arimo" panose="020B0604020202020204"/>
              <a:cs typeface="Arimo" panose="020B0604020202020204"/>
              <a:sym typeface="Arimo" panose="020B0604020202020204"/>
            </a:endParaRPr>
          </a:p>
        </p:txBody>
      </p:sp>
      <p:sp>
        <p:nvSpPr>
          <p:cNvPr id="130" name="Google Shape;130;p4"/>
          <p:cNvSpPr txBox="1"/>
          <p:nvPr/>
        </p:nvSpPr>
        <p:spPr>
          <a:xfrm>
            <a:off x="1900839" y="3955340"/>
            <a:ext cx="8197200" cy="738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000"/>
              <a:buFont typeface="Arial" panose="020B0604020202020204"/>
              <a:buNone/>
            </a:pPr>
            <a:r>
              <a:rPr lang="en-US" sz="2000" b="0" i="0" u="none" strike="noStrike" cap="none">
                <a:solidFill>
                  <a:srgbClr val="2E2E2E"/>
                </a:solidFill>
                <a:latin typeface="Open Sans"/>
                <a:ea typeface="Open Sans"/>
                <a:cs typeface="Open Sans"/>
                <a:sym typeface="Open Sans"/>
              </a:rPr>
              <a:t>Our initial audit report gave us an understanding of the factors</a:t>
            </a:r>
            <a:endParaRPr sz="2000" b="0" i="0" u="none" strike="noStrike" cap="none">
              <a:solidFill>
                <a:srgbClr val="2E2E2E"/>
              </a:solidFill>
              <a:latin typeface="Open Sans"/>
              <a:ea typeface="Open Sans"/>
              <a:cs typeface="Open Sans"/>
              <a:sym typeface="Open Sans"/>
            </a:endParaRPr>
          </a:p>
          <a:p>
            <a:pPr marL="0" marR="0" lvl="0" indent="0" algn="l" rtl="0">
              <a:lnSpc>
                <a:spcPct val="140000"/>
              </a:lnSpc>
              <a:spcBef>
                <a:spcPts val="0"/>
              </a:spcBef>
              <a:spcAft>
                <a:spcPts val="0"/>
              </a:spcAft>
              <a:buClr>
                <a:srgbClr val="000000"/>
              </a:buClr>
              <a:buSzPts val="2000"/>
              <a:buFont typeface="Arial" panose="020B0604020202020204"/>
              <a:buNone/>
            </a:pPr>
            <a:r>
              <a:rPr lang="en-US" sz="2000" b="0" i="0" u="none" strike="noStrike" cap="none">
                <a:solidFill>
                  <a:srgbClr val="2E2E2E"/>
                </a:solidFill>
                <a:latin typeface="Open Sans"/>
                <a:ea typeface="Open Sans"/>
                <a:cs typeface="Open Sans"/>
                <a:sym typeface="Open Sans"/>
              </a:rPr>
              <a:t>that needed immense work and improvement</a:t>
            </a:r>
            <a:r>
              <a:rPr lang="en-US" sz="2000">
                <a:solidFill>
                  <a:srgbClr val="2E2E2E"/>
                </a:solidFill>
                <a:latin typeface="Open Sans"/>
                <a:ea typeface="Open Sans"/>
                <a:cs typeface="Open Sans"/>
                <a:sym typeface="Open Sans"/>
              </a:rPr>
              <a:t>.</a:t>
            </a:r>
            <a:endParaRPr sz="2000" b="0" i="0" u="none" strike="noStrike" cap="none">
              <a:solidFill>
                <a:srgbClr val="2E2E2E"/>
              </a:solidFill>
              <a:latin typeface="Open Sans"/>
              <a:ea typeface="Open Sans"/>
              <a:cs typeface="Open Sans"/>
              <a:sym typeface="Open Sans"/>
            </a:endParaRPr>
          </a:p>
        </p:txBody>
      </p:sp>
      <p:sp>
        <p:nvSpPr>
          <p:cNvPr id="131" name="Google Shape;131;p4"/>
          <p:cNvSpPr txBox="1"/>
          <p:nvPr/>
        </p:nvSpPr>
        <p:spPr>
          <a:xfrm>
            <a:off x="1902802" y="5853587"/>
            <a:ext cx="1594500" cy="3078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000"/>
              <a:buFont typeface="Arial" panose="020B0604020202020204"/>
              <a:buNone/>
            </a:pPr>
            <a:r>
              <a:rPr lang="en-US" sz="2000" b="1" i="0" u="none" strike="noStrike" cap="none">
                <a:solidFill>
                  <a:srgbClr val="9D0A0A"/>
                </a:solidFill>
                <a:latin typeface="Arimo" panose="020B0604020202020204"/>
                <a:ea typeface="Arimo" panose="020B0604020202020204"/>
                <a:cs typeface="Arimo" panose="020B0604020202020204"/>
                <a:sym typeface="Arimo" panose="020B0604020202020204"/>
              </a:rPr>
              <a:t>Weak Points:</a:t>
            </a:r>
            <a:endParaRPr sz="2000" b="1" i="0" u="none" strike="noStrike" cap="none">
              <a:solidFill>
                <a:srgbClr val="9D0A0A"/>
              </a:solidFill>
              <a:latin typeface="Arimo" panose="020B0604020202020204"/>
              <a:ea typeface="Arimo" panose="020B0604020202020204"/>
              <a:cs typeface="Arimo" panose="020B0604020202020204"/>
              <a:sym typeface="Arimo" panose="020B0604020202020204"/>
            </a:endParaRPr>
          </a:p>
        </p:txBody>
      </p:sp>
      <p:sp>
        <p:nvSpPr>
          <p:cNvPr id="132" name="Google Shape;132;p4"/>
          <p:cNvSpPr txBox="1"/>
          <p:nvPr/>
        </p:nvSpPr>
        <p:spPr>
          <a:xfrm>
            <a:off x="1605933" y="6543993"/>
            <a:ext cx="4883700" cy="861695"/>
          </a:xfrm>
          <a:prstGeom prst="rect">
            <a:avLst/>
          </a:prstGeom>
          <a:noFill/>
          <a:ln>
            <a:noFill/>
          </a:ln>
        </p:spPr>
        <p:txBody>
          <a:bodyPr spcFirstLastPara="1" wrap="square" lIns="0" tIns="0" rIns="0" bIns="0" anchor="t" anchorCtr="0">
            <a:spAutoFit/>
          </a:bodyPr>
          <a:lstStyle/>
          <a:p>
            <a:pPr marL="380365" marR="0" lvl="1" indent="-189865" algn="l" rtl="0">
              <a:lnSpc>
                <a:spcPct val="140000"/>
              </a:lnSpc>
              <a:spcBef>
                <a:spcPts val="0"/>
              </a:spcBef>
              <a:spcAft>
                <a:spcPts val="0"/>
              </a:spcAft>
              <a:buClr>
                <a:srgbClr val="2E2E2E"/>
              </a:buClr>
              <a:buSzPts val="1760"/>
              <a:buFont typeface="Arial" panose="020B0604020202020204"/>
              <a:buChar char="•"/>
            </a:pPr>
            <a:r>
              <a:rPr lang="en-US" sz="2000" b="0" i="0" u="none" strike="noStrike" cap="none">
                <a:solidFill>
                  <a:srgbClr val="2E2E2E"/>
                </a:solidFill>
                <a:latin typeface="Open Sans"/>
                <a:ea typeface="Open Sans"/>
                <a:cs typeface="Open Sans"/>
                <a:sym typeface="Open Sans"/>
              </a:rPr>
              <a:t>Product pages not optimized</a:t>
            </a:r>
          </a:p>
          <a:p>
            <a:pPr marL="380365" marR="0" lvl="1" indent="-189865" algn="l" rtl="0">
              <a:lnSpc>
                <a:spcPct val="140000"/>
              </a:lnSpc>
              <a:spcBef>
                <a:spcPts val="0"/>
              </a:spcBef>
              <a:spcAft>
                <a:spcPts val="0"/>
              </a:spcAft>
              <a:buClr>
                <a:srgbClr val="2E2E2E"/>
              </a:buClr>
              <a:buSzPts val="1760"/>
              <a:buFont typeface="Arial" panose="020B0604020202020204"/>
              <a:buChar char="•"/>
            </a:pPr>
            <a:r>
              <a:rPr lang="en-US" sz="2000" b="0" i="0" u="none" strike="noStrike" cap="none">
                <a:solidFill>
                  <a:srgbClr val="2E2E2E"/>
                </a:solidFill>
                <a:latin typeface="Open Sans"/>
                <a:ea typeface="Open Sans"/>
                <a:cs typeface="Open Sans"/>
                <a:sym typeface="Open Sans"/>
              </a:rPr>
              <a:t>Broken Links (Internal &amp; External)</a:t>
            </a:r>
            <a:endParaRPr sz="2000" b="0" i="0" u="none" strike="noStrike" cap="none">
              <a:solidFill>
                <a:srgbClr val="2E2E2E"/>
              </a:solidFill>
              <a:latin typeface="Open Sans"/>
              <a:ea typeface="Open Sans"/>
              <a:cs typeface="Open Sans"/>
              <a:sym typeface="Open Sans"/>
            </a:endParaRPr>
          </a:p>
        </p:txBody>
      </p:sp>
      <p:sp>
        <p:nvSpPr>
          <p:cNvPr id="134" name="Google Shape;134;p4"/>
          <p:cNvSpPr txBox="1"/>
          <p:nvPr/>
        </p:nvSpPr>
        <p:spPr>
          <a:xfrm>
            <a:off x="1605831" y="8241948"/>
            <a:ext cx="3966900" cy="307800"/>
          </a:xfrm>
          <a:prstGeom prst="rect">
            <a:avLst/>
          </a:prstGeom>
          <a:noFill/>
          <a:ln>
            <a:noFill/>
          </a:ln>
        </p:spPr>
        <p:txBody>
          <a:bodyPr spcFirstLastPara="1" wrap="square" lIns="0" tIns="0" rIns="0" bIns="0" anchor="t" anchorCtr="0">
            <a:spAutoFit/>
          </a:bodyPr>
          <a:lstStyle/>
          <a:p>
            <a:pPr marL="380365" marR="0" lvl="1" indent="-189865" algn="l" rtl="0">
              <a:lnSpc>
                <a:spcPct val="140000"/>
              </a:lnSpc>
              <a:spcBef>
                <a:spcPts val="0"/>
              </a:spcBef>
              <a:spcAft>
                <a:spcPts val="0"/>
              </a:spcAft>
              <a:buClr>
                <a:srgbClr val="2E2E2E"/>
              </a:buClr>
              <a:buSzPts val="1760"/>
              <a:buFont typeface="Arial" panose="020B0604020202020204"/>
              <a:buChar char="•"/>
            </a:pPr>
            <a:r>
              <a:rPr lang="en-US" sz="2000" b="0" i="0" u="none" strike="noStrike" cap="none">
                <a:solidFill>
                  <a:srgbClr val="2E2E2E"/>
                </a:solidFill>
                <a:latin typeface="Open Sans"/>
                <a:ea typeface="Open Sans"/>
                <a:cs typeface="Open Sans"/>
                <a:sym typeface="Open Sans"/>
              </a:rPr>
              <a:t>Duplication Issues present</a:t>
            </a:r>
            <a:endParaRPr sz="2000" b="0" i="0" u="none" strike="noStrike" cap="none">
              <a:solidFill>
                <a:srgbClr val="2E2E2E"/>
              </a:solidFill>
              <a:latin typeface="Open Sans"/>
              <a:ea typeface="Open Sans"/>
              <a:cs typeface="Open Sans"/>
              <a:sym typeface="Open Sans"/>
            </a:endParaRPr>
          </a:p>
        </p:txBody>
      </p:sp>
      <p:sp>
        <p:nvSpPr>
          <p:cNvPr id="135" name="Google Shape;135;p4"/>
          <p:cNvSpPr txBox="1"/>
          <p:nvPr/>
        </p:nvSpPr>
        <p:spPr>
          <a:xfrm>
            <a:off x="6871252" y="6899791"/>
            <a:ext cx="3356100" cy="307800"/>
          </a:xfrm>
          <a:prstGeom prst="rect">
            <a:avLst/>
          </a:prstGeom>
          <a:noFill/>
          <a:ln>
            <a:noFill/>
          </a:ln>
        </p:spPr>
        <p:txBody>
          <a:bodyPr spcFirstLastPara="1" wrap="square" lIns="0" tIns="0" rIns="0" bIns="0" anchor="t" anchorCtr="0">
            <a:noAutofit/>
          </a:bodyPr>
          <a:lstStyle/>
          <a:p>
            <a:pPr marL="380365" marR="0" lvl="1" indent="-189865" algn="l" rtl="0">
              <a:lnSpc>
                <a:spcPct val="140000"/>
              </a:lnSpc>
              <a:spcBef>
                <a:spcPts val="0"/>
              </a:spcBef>
              <a:spcAft>
                <a:spcPts val="0"/>
              </a:spcAft>
              <a:buClr>
                <a:srgbClr val="2E2E2E"/>
              </a:buClr>
              <a:buSzPts val="1760"/>
              <a:buFont typeface="Arial" panose="020B0604020202020204"/>
              <a:buChar char="•"/>
            </a:pPr>
            <a:r>
              <a:rPr lang="en-US" sz="2000" b="0" i="0" u="none" strike="noStrike" cap="none">
                <a:solidFill>
                  <a:srgbClr val="2E2E2E"/>
                </a:solidFill>
                <a:latin typeface="Open Sans"/>
                <a:ea typeface="Open Sans"/>
                <a:cs typeface="Open Sans"/>
                <a:sym typeface="Open Sans"/>
              </a:rPr>
              <a:t>Structured Data missing</a:t>
            </a:r>
            <a:endParaRPr sz="2000" b="0" i="0" u="none" strike="noStrike" cap="none">
              <a:solidFill>
                <a:srgbClr val="2E2E2E"/>
              </a:solidFill>
              <a:latin typeface="Open Sans"/>
              <a:ea typeface="Open Sans"/>
              <a:cs typeface="Open Sans"/>
              <a:sym typeface="Open Sans"/>
            </a:endParaRPr>
          </a:p>
        </p:txBody>
      </p:sp>
      <p:sp>
        <p:nvSpPr>
          <p:cNvPr id="136" name="Google Shape;136;p4"/>
          <p:cNvSpPr txBox="1"/>
          <p:nvPr/>
        </p:nvSpPr>
        <p:spPr>
          <a:xfrm>
            <a:off x="6871252" y="8148637"/>
            <a:ext cx="3146100" cy="307800"/>
          </a:xfrm>
          <a:prstGeom prst="rect">
            <a:avLst/>
          </a:prstGeom>
          <a:noFill/>
          <a:ln>
            <a:noFill/>
          </a:ln>
        </p:spPr>
        <p:txBody>
          <a:bodyPr spcFirstLastPara="1" wrap="square" lIns="0" tIns="0" rIns="0" bIns="0" anchor="t" anchorCtr="0">
            <a:noAutofit/>
          </a:bodyPr>
          <a:lstStyle/>
          <a:p>
            <a:pPr marL="380365" marR="0" lvl="1" indent="-189865" algn="l" rtl="0">
              <a:lnSpc>
                <a:spcPct val="140000"/>
              </a:lnSpc>
              <a:spcBef>
                <a:spcPts val="0"/>
              </a:spcBef>
              <a:spcAft>
                <a:spcPts val="0"/>
              </a:spcAft>
              <a:buClr>
                <a:srgbClr val="2E2E2E"/>
              </a:buClr>
              <a:buSzPts val="1760"/>
              <a:buFont typeface="Arial" panose="020B0604020202020204"/>
              <a:buChar char="•"/>
            </a:pPr>
            <a:r>
              <a:rPr lang="en-US" sz="2000" b="0" i="0" u="none" strike="noStrike" cap="none">
                <a:solidFill>
                  <a:srgbClr val="2E2E2E"/>
                </a:solidFill>
                <a:latin typeface="Open Sans"/>
                <a:ea typeface="Open Sans"/>
                <a:cs typeface="Open Sans"/>
                <a:sym typeface="Open Sans"/>
              </a:rPr>
              <a:t>Website Loading Speed</a:t>
            </a:r>
            <a:endParaRPr sz="2000" b="0" i="0" u="none" strike="noStrike" cap="none">
              <a:solidFill>
                <a:srgbClr val="2E2E2E"/>
              </a:solidFill>
              <a:latin typeface="Open Sans"/>
              <a:ea typeface="Open Sans"/>
              <a:cs typeface="Open Sans"/>
              <a:sym typeface="Open Sans"/>
            </a:endParaRPr>
          </a:p>
        </p:txBody>
      </p:sp>
      <p:sp>
        <p:nvSpPr>
          <p:cNvPr id="137" name="Google Shape;137;p4"/>
          <p:cNvSpPr txBox="1"/>
          <p:nvPr/>
        </p:nvSpPr>
        <p:spPr>
          <a:xfrm>
            <a:off x="6871335" y="7315835"/>
            <a:ext cx="3654425" cy="319405"/>
          </a:xfrm>
          <a:prstGeom prst="rect">
            <a:avLst/>
          </a:prstGeom>
          <a:noFill/>
          <a:ln>
            <a:noFill/>
          </a:ln>
        </p:spPr>
        <p:txBody>
          <a:bodyPr spcFirstLastPara="1" wrap="square" lIns="0" tIns="0" rIns="0" bIns="0" anchor="t" anchorCtr="0">
            <a:noAutofit/>
          </a:bodyPr>
          <a:lstStyle/>
          <a:p>
            <a:pPr marL="380365" marR="0" lvl="1" indent="-189865" algn="l" rtl="0">
              <a:lnSpc>
                <a:spcPct val="140000"/>
              </a:lnSpc>
              <a:spcBef>
                <a:spcPts val="0"/>
              </a:spcBef>
              <a:spcAft>
                <a:spcPts val="0"/>
              </a:spcAft>
              <a:buClr>
                <a:srgbClr val="000000"/>
              </a:buClr>
              <a:buSzPts val="1760"/>
              <a:buFont typeface="Arial" panose="020B0604020202020204"/>
              <a:buChar char="•"/>
            </a:pPr>
            <a:r>
              <a:rPr lang="en-US" sz="2000" b="0" i="0" u="none" strike="noStrike" cap="none">
                <a:solidFill>
                  <a:srgbClr val="2E2E2E"/>
                </a:solidFill>
                <a:latin typeface="Open Sans"/>
                <a:ea typeface="Open Sans"/>
                <a:cs typeface="Open Sans"/>
                <a:sym typeface="Open Sans"/>
              </a:rPr>
              <a:t>Blog Section was missing</a:t>
            </a:r>
            <a:endParaRPr sz="2000" b="0" i="0" u="none" strike="noStrike" cap="none">
              <a:solidFill>
                <a:srgbClr val="2E2E2E"/>
              </a:solidFill>
              <a:latin typeface="Open Sans"/>
              <a:ea typeface="Open Sans"/>
              <a:cs typeface="Open Sans"/>
              <a:sym typeface="Open Sans"/>
            </a:endParaRPr>
          </a:p>
        </p:txBody>
      </p:sp>
      <p:sp>
        <p:nvSpPr>
          <p:cNvPr id="138" name="Google Shape;138;p4"/>
          <p:cNvSpPr txBox="1"/>
          <p:nvPr/>
        </p:nvSpPr>
        <p:spPr>
          <a:xfrm>
            <a:off x="6871252" y="7732355"/>
            <a:ext cx="3655200" cy="307800"/>
          </a:xfrm>
          <a:prstGeom prst="rect">
            <a:avLst/>
          </a:prstGeom>
          <a:noFill/>
          <a:ln>
            <a:noFill/>
          </a:ln>
        </p:spPr>
        <p:txBody>
          <a:bodyPr spcFirstLastPara="1" wrap="square" lIns="0" tIns="0" rIns="0" bIns="0" anchor="t" anchorCtr="0">
            <a:noAutofit/>
          </a:bodyPr>
          <a:lstStyle/>
          <a:p>
            <a:pPr marL="380365" marR="0" lvl="1" indent="-189865" algn="l" rtl="0">
              <a:lnSpc>
                <a:spcPct val="140000"/>
              </a:lnSpc>
              <a:spcBef>
                <a:spcPts val="0"/>
              </a:spcBef>
              <a:spcAft>
                <a:spcPts val="0"/>
              </a:spcAft>
              <a:buClr>
                <a:srgbClr val="000000"/>
              </a:buClr>
              <a:buSzPts val="1760"/>
              <a:buFont typeface="Arial" panose="020B0604020202020204"/>
              <a:buChar char="•"/>
            </a:pPr>
            <a:r>
              <a:rPr lang="en-US" sz="2000" b="0" i="0" u="none" strike="noStrike" cap="none">
                <a:solidFill>
                  <a:srgbClr val="2E2E2E"/>
                </a:solidFill>
                <a:latin typeface="Open Sans"/>
                <a:ea typeface="Open Sans"/>
                <a:cs typeface="Open Sans"/>
                <a:sym typeface="Open Sans"/>
              </a:rPr>
              <a:t>Lots of HTML Coding issue</a:t>
            </a:r>
            <a:endParaRPr sz="2000" b="0" i="0" u="none" strike="noStrike" cap="none">
              <a:solidFill>
                <a:srgbClr val="2E2E2E"/>
              </a:solidFill>
              <a:latin typeface="Open Sans"/>
              <a:ea typeface="Open Sans"/>
              <a:cs typeface="Open Sans"/>
              <a:sym typeface="Open Sans"/>
            </a:endParaRPr>
          </a:p>
        </p:txBody>
      </p:sp>
      <p:sp>
        <p:nvSpPr>
          <p:cNvPr id="139" name="Google Shape;139;p4"/>
          <p:cNvSpPr txBox="1"/>
          <p:nvPr/>
        </p:nvSpPr>
        <p:spPr>
          <a:xfrm>
            <a:off x="972175" y="1282425"/>
            <a:ext cx="4674300" cy="1010700"/>
          </a:xfrm>
          <a:prstGeom prst="rect">
            <a:avLst/>
          </a:prstGeom>
          <a:noFill/>
          <a:ln>
            <a:noFill/>
          </a:ln>
        </p:spPr>
        <p:txBody>
          <a:bodyPr spcFirstLastPara="1" wrap="square" lIns="91425" tIns="91425" rIns="91425" bIns="91425" anchor="t" anchorCtr="0">
            <a:spAutoFit/>
          </a:bodyPr>
          <a:lstStyle/>
          <a:p>
            <a:pPr marL="0" marR="0" lvl="0" indent="0" algn="l" rtl="0">
              <a:lnSpc>
                <a:spcPct val="114000"/>
              </a:lnSpc>
              <a:spcBef>
                <a:spcPts val="0"/>
              </a:spcBef>
              <a:spcAft>
                <a:spcPts val="0"/>
              </a:spcAft>
              <a:buClr>
                <a:srgbClr val="000000"/>
              </a:buClr>
              <a:buSzPts val="5365"/>
              <a:buFont typeface="Arial" panose="020B0604020202020204"/>
              <a:buNone/>
            </a:pPr>
            <a:r>
              <a:rPr lang="en-US" sz="5365" b="1" i="0" u="none" strike="noStrike" cap="none">
                <a:solidFill>
                  <a:srgbClr val="FF1616"/>
                </a:solidFill>
                <a:latin typeface="Oswald"/>
                <a:ea typeface="Oswald"/>
                <a:cs typeface="Oswald"/>
                <a:sym typeface="Oswald"/>
              </a:rPr>
              <a:t>ACTIVITY</a:t>
            </a:r>
            <a:endParaRPr sz="1400" b="1" i="0" u="none" strike="noStrike" cap="none">
              <a:solidFill>
                <a:schemeClr val="dk1"/>
              </a:solidFill>
              <a:latin typeface="Oswald"/>
              <a:ea typeface="Oswald"/>
              <a:cs typeface="Oswald"/>
              <a:sym typeface="Oswald"/>
            </a:endParaRPr>
          </a:p>
        </p:txBody>
      </p:sp>
      <p:pic>
        <p:nvPicPr>
          <p:cNvPr id="140" name="Google Shape;140;p4"/>
          <p:cNvPicPr preferRelativeResize="0"/>
          <p:nvPr/>
        </p:nvPicPr>
        <p:blipFill rotWithShape="1">
          <a:blip r:embed="rId5"/>
          <a:srcRect/>
          <a:stretch>
            <a:fillRect/>
          </a:stretch>
        </p:blipFill>
        <p:spPr>
          <a:xfrm>
            <a:off x="15463000" y="8081225"/>
            <a:ext cx="2824999" cy="2824999"/>
          </a:xfrm>
          <a:prstGeom prst="rect">
            <a:avLst/>
          </a:prstGeom>
          <a:noFill/>
          <a:ln>
            <a:noFill/>
          </a:ln>
        </p:spPr>
      </p:pic>
      <p:sp>
        <p:nvSpPr>
          <p:cNvPr id="141" name="Google Shape;141;p4"/>
          <p:cNvSpPr txBox="1"/>
          <p:nvPr/>
        </p:nvSpPr>
        <p:spPr>
          <a:xfrm>
            <a:off x="1599481" y="7814911"/>
            <a:ext cx="3966900" cy="307800"/>
          </a:xfrm>
          <a:prstGeom prst="rect">
            <a:avLst/>
          </a:prstGeom>
          <a:noFill/>
          <a:ln>
            <a:noFill/>
          </a:ln>
        </p:spPr>
        <p:txBody>
          <a:bodyPr spcFirstLastPara="1" wrap="square" lIns="0" tIns="0" rIns="0" bIns="0" anchor="t" anchorCtr="0">
            <a:spAutoFit/>
          </a:bodyPr>
          <a:lstStyle/>
          <a:p>
            <a:pPr marL="380365" marR="0" lvl="1" indent="-189865" algn="l" rtl="0">
              <a:lnSpc>
                <a:spcPct val="140000"/>
              </a:lnSpc>
              <a:spcBef>
                <a:spcPts val="0"/>
              </a:spcBef>
              <a:spcAft>
                <a:spcPts val="0"/>
              </a:spcAft>
              <a:buClr>
                <a:srgbClr val="2E2E2E"/>
              </a:buClr>
              <a:buSzPts val="1760"/>
              <a:buFont typeface="Arial" panose="020B0604020202020204"/>
              <a:buChar char="•"/>
            </a:pPr>
            <a:r>
              <a:rPr lang="en-US" sz="2000" b="0" i="0" u="none" strike="noStrike" cap="none">
                <a:solidFill>
                  <a:srgbClr val="2E2E2E"/>
                </a:solidFill>
                <a:latin typeface="Open Sans"/>
                <a:ea typeface="Open Sans"/>
                <a:cs typeface="Open Sans"/>
                <a:sym typeface="Open Sans"/>
              </a:rPr>
              <a:t>Keyword-rich content missing</a:t>
            </a:r>
            <a:endParaRPr sz="2000" b="0" i="0" u="none" strike="noStrike" cap="none">
              <a:solidFill>
                <a:srgbClr val="2E2E2E"/>
              </a:solidFill>
              <a:latin typeface="Open Sans"/>
              <a:ea typeface="Open Sans"/>
              <a:cs typeface="Open Sans"/>
              <a:sym typeface="Open Sans"/>
            </a:endParaRPr>
          </a:p>
        </p:txBody>
      </p:sp>
      <p:sp>
        <p:nvSpPr>
          <p:cNvPr id="142" name="Google Shape;142;p4"/>
          <p:cNvSpPr txBox="1"/>
          <p:nvPr/>
        </p:nvSpPr>
        <p:spPr>
          <a:xfrm>
            <a:off x="6871252" y="6483509"/>
            <a:ext cx="4040400" cy="307800"/>
          </a:xfrm>
          <a:prstGeom prst="rect">
            <a:avLst/>
          </a:prstGeom>
          <a:noFill/>
          <a:ln>
            <a:noFill/>
          </a:ln>
        </p:spPr>
        <p:txBody>
          <a:bodyPr spcFirstLastPara="1" wrap="square" lIns="0" tIns="0" rIns="0" bIns="0" anchor="t" anchorCtr="0">
            <a:noAutofit/>
          </a:bodyPr>
          <a:lstStyle/>
          <a:p>
            <a:pPr marL="380365" marR="0" lvl="1" indent="-189865" algn="l" rtl="0">
              <a:lnSpc>
                <a:spcPct val="140000"/>
              </a:lnSpc>
              <a:spcBef>
                <a:spcPts val="0"/>
              </a:spcBef>
              <a:spcAft>
                <a:spcPts val="0"/>
              </a:spcAft>
              <a:buClr>
                <a:srgbClr val="2E2E2E"/>
              </a:buClr>
              <a:buSzPts val="1760"/>
              <a:buFont typeface="Arial" panose="020B0604020202020204"/>
              <a:buChar char="•"/>
            </a:pPr>
            <a:r>
              <a:rPr lang="en-US" sz="2000" b="0" i="0" u="none" strike="noStrike" cap="none">
                <a:solidFill>
                  <a:srgbClr val="2E2E2E"/>
                </a:solidFill>
                <a:latin typeface="Open Sans"/>
                <a:ea typeface="Open Sans"/>
                <a:cs typeface="Open Sans"/>
                <a:sym typeface="Open Sans"/>
              </a:rPr>
              <a:t>Wrong Canonical tags placed.</a:t>
            </a:r>
            <a:endParaRPr sz="2000" b="0" i="0" u="none" strike="noStrike" cap="none">
              <a:solidFill>
                <a:srgbClr val="2E2E2E"/>
              </a:solidFill>
              <a:latin typeface="Open Sans"/>
              <a:ea typeface="Open Sans"/>
              <a:cs typeface="Open Sans"/>
              <a:sym typeface="Open Sans"/>
            </a:endParaRPr>
          </a:p>
        </p:txBody>
      </p:sp>
      <p:sp>
        <p:nvSpPr>
          <p:cNvPr id="143" name="Google Shape;143;p4"/>
          <p:cNvSpPr txBox="1"/>
          <p:nvPr/>
        </p:nvSpPr>
        <p:spPr>
          <a:xfrm>
            <a:off x="1704340" y="8598535"/>
            <a:ext cx="5166995" cy="520700"/>
          </a:xfrm>
          <a:prstGeom prst="rect">
            <a:avLst/>
          </a:prstGeom>
          <a:noFill/>
          <a:ln>
            <a:noFill/>
          </a:ln>
        </p:spPr>
        <p:txBody>
          <a:bodyPr spcFirstLastPara="1" wrap="square" lIns="91425" tIns="45700" rIns="91425" bIns="45700" anchor="t" anchorCtr="0">
            <a:spAutoFit/>
          </a:bodyPr>
          <a:lstStyle/>
          <a:p>
            <a:pPr marL="0" marR="0" lvl="1" indent="-111760" algn="l" rtl="0">
              <a:lnSpc>
                <a:spcPct val="140000"/>
              </a:lnSpc>
              <a:spcBef>
                <a:spcPts val="0"/>
              </a:spcBef>
              <a:spcAft>
                <a:spcPts val="0"/>
              </a:spcAft>
              <a:buClr>
                <a:srgbClr val="2E2E2E"/>
              </a:buClr>
              <a:buSzPts val="1760"/>
              <a:buFont typeface="Arial" panose="020B0604020202020204"/>
              <a:buChar char="•"/>
            </a:pPr>
            <a:r>
              <a:rPr lang="en-US" sz="2000" b="0" i="0" u="none" strike="noStrike" cap="none">
                <a:solidFill>
                  <a:srgbClr val="2E2E2E"/>
                </a:solidFill>
                <a:latin typeface="Open Sans"/>
                <a:ea typeface="Open Sans"/>
                <a:cs typeface="Open Sans"/>
                <a:sym typeface="Open Sans"/>
              </a:rPr>
              <a:t> GMB Listing had scope for improvement</a:t>
            </a:r>
            <a:endParaRPr sz="2000" b="0" i="0" u="none" strike="noStrike" cap="none">
              <a:solidFill>
                <a:srgbClr val="2E2E2E"/>
              </a:solidFill>
              <a:latin typeface="Open Sans"/>
              <a:ea typeface="Open Sans"/>
              <a:cs typeface="Open Sans"/>
              <a:sym typeface="Open Sans"/>
            </a:endParaRPr>
          </a:p>
        </p:txBody>
      </p:sp>
      <p:sp>
        <p:nvSpPr>
          <p:cNvPr id="144" name="Google Shape;144;p4"/>
          <p:cNvSpPr/>
          <p:nvPr/>
        </p:nvSpPr>
        <p:spPr>
          <a:xfrm rot="-5400000">
            <a:off x="11882315" y="644320"/>
            <a:ext cx="1768980" cy="2203197"/>
          </a:xfrm>
          <a:custGeom>
            <a:avLst/>
            <a:gdLst/>
            <a:ahLst/>
            <a:cxnLst/>
            <a:rect l="l" t="t" r="r" b="b"/>
            <a:pathLst>
              <a:path w="647978" h="807032" extrusionOk="0">
                <a:moveTo>
                  <a:pt x="0" y="0"/>
                </a:moveTo>
                <a:lnTo>
                  <a:pt x="647978" y="0"/>
                </a:lnTo>
                <a:lnTo>
                  <a:pt x="647978" y="807032"/>
                </a:lnTo>
                <a:lnTo>
                  <a:pt x="0" y="807032"/>
                </a:lnTo>
                <a:close/>
              </a:path>
            </a:pathLst>
          </a:custGeom>
          <a:solidFill>
            <a:srgbClr val="FF1616"/>
          </a:solidFill>
          <a:ln>
            <a:noFill/>
          </a:ln>
        </p:spPr>
      </p:sp>
      <p:pic>
        <p:nvPicPr>
          <p:cNvPr id="145" name="Google Shape;145;p4"/>
          <p:cNvPicPr preferRelativeResize="0"/>
          <p:nvPr/>
        </p:nvPicPr>
        <p:blipFill rotWithShape="1">
          <a:blip r:embed="rId6"/>
          <a:srcRect l="58683" r="11252"/>
          <a:stretch>
            <a:fillRect/>
          </a:stretch>
        </p:blipFill>
        <p:spPr>
          <a:xfrm>
            <a:off x="11981947" y="1232615"/>
            <a:ext cx="5267829" cy="7535062"/>
          </a:xfrm>
          <a:prstGeom prst="rect">
            <a:avLst/>
          </a:prstGeom>
          <a:noFill/>
          <a:ln>
            <a:noFill/>
          </a:ln>
        </p:spPr>
      </p:pic>
      <p:sp>
        <p:nvSpPr>
          <p:cNvPr id="2" name="Google Shape;141;p4"/>
          <p:cNvSpPr txBox="1"/>
          <p:nvPr/>
        </p:nvSpPr>
        <p:spPr>
          <a:xfrm>
            <a:off x="1615356" y="7408511"/>
            <a:ext cx="3966900" cy="430530"/>
          </a:xfrm>
          <a:prstGeom prst="rect">
            <a:avLst/>
          </a:prstGeom>
          <a:noFill/>
          <a:ln>
            <a:noFill/>
          </a:ln>
        </p:spPr>
        <p:txBody>
          <a:bodyPr spcFirstLastPara="1" wrap="square" lIns="0" tIns="0" rIns="0" bIns="0" anchor="t" anchorCtr="0">
            <a:spAutoFit/>
          </a:bodyPr>
          <a:lstStyle/>
          <a:p>
            <a:pPr marL="380365" marR="0" lvl="1" indent="-189865" algn="l" rtl="0">
              <a:lnSpc>
                <a:spcPct val="140000"/>
              </a:lnSpc>
              <a:spcBef>
                <a:spcPts val="0"/>
              </a:spcBef>
              <a:spcAft>
                <a:spcPts val="0"/>
              </a:spcAft>
              <a:buClr>
                <a:srgbClr val="2E2E2E"/>
              </a:buClr>
              <a:buSzPts val="1760"/>
              <a:buFont typeface="Arial" panose="020B0604020202020204"/>
              <a:buChar char="•"/>
            </a:pPr>
            <a:r>
              <a:rPr lang="en-US" sz="2000" b="0" i="0" u="none" strike="noStrike" cap="none">
                <a:solidFill>
                  <a:srgbClr val="2E2E2E"/>
                </a:solidFill>
                <a:latin typeface="Open Sans"/>
                <a:ea typeface="Open Sans"/>
                <a:cs typeface="Open Sans"/>
                <a:sym typeface="Open Sans"/>
              </a:rPr>
              <a:t>URL Canonicalization issue.</a:t>
            </a:r>
            <a:endParaRPr sz="2000" b="0" i="0" u="none" strike="noStrike" cap="none">
              <a:solidFill>
                <a:srgbClr val="2E2E2E"/>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5"/>
          <p:cNvPicPr preferRelativeResize="0"/>
          <p:nvPr/>
        </p:nvPicPr>
        <p:blipFill rotWithShape="1">
          <a:blip r:embed="rId3">
            <a:alphaModFix amt="46000"/>
          </a:blip>
          <a:srcRect/>
          <a:stretch>
            <a:fillRect/>
          </a:stretch>
        </p:blipFill>
        <p:spPr>
          <a:xfrm>
            <a:off x="992527" y="742950"/>
            <a:ext cx="739629" cy="739629"/>
          </a:xfrm>
          <a:prstGeom prst="rect">
            <a:avLst/>
          </a:prstGeom>
          <a:noFill/>
          <a:ln>
            <a:noFill/>
          </a:ln>
        </p:spPr>
      </p:pic>
      <p:cxnSp>
        <p:nvCxnSpPr>
          <p:cNvPr id="151" name="Google Shape;151;p5"/>
          <p:cNvCxnSpPr/>
          <p:nvPr/>
        </p:nvCxnSpPr>
        <p:spPr>
          <a:xfrm>
            <a:off x="890026" y="5610266"/>
            <a:ext cx="9146790" cy="0"/>
          </a:xfrm>
          <a:prstGeom prst="straightConnector1">
            <a:avLst/>
          </a:prstGeom>
          <a:noFill/>
          <a:ln w="9525" cap="flat" cmpd="sng">
            <a:solidFill>
              <a:srgbClr val="545454">
                <a:alpha val="30980"/>
              </a:srgbClr>
            </a:solidFill>
            <a:prstDash val="solid"/>
            <a:round/>
            <a:headEnd type="none" w="sm" len="sm"/>
            <a:tailEnd type="none" w="sm" len="sm"/>
          </a:ln>
        </p:spPr>
      </p:cxnSp>
      <p:pic>
        <p:nvPicPr>
          <p:cNvPr id="152" name="Google Shape;152;p5"/>
          <p:cNvPicPr preferRelativeResize="0"/>
          <p:nvPr/>
        </p:nvPicPr>
        <p:blipFill rotWithShape="1">
          <a:blip r:embed="rId4">
            <a:alphaModFix amt="46000"/>
          </a:blip>
          <a:srcRect/>
          <a:stretch>
            <a:fillRect/>
          </a:stretch>
        </p:blipFill>
        <p:spPr>
          <a:xfrm>
            <a:off x="850287" y="6216444"/>
            <a:ext cx="672954" cy="672954"/>
          </a:xfrm>
          <a:prstGeom prst="rect">
            <a:avLst/>
          </a:prstGeom>
          <a:noFill/>
          <a:ln>
            <a:noFill/>
          </a:ln>
        </p:spPr>
      </p:pic>
      <p:sp>
        <p:nvSpPr>
          <p:cNvPr id="153" name="Google Shape;153;p5"/>
          <p:cNvSpPr txBox="1"/>
          <p:nvPr/>
        </p:nvSpPr>
        <p:spPr>
          <a:xfrm>
            <a:off x="2095162" y="888206"/>
            <a:ext cx="7962900" cy="3078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000"/>
              <a:buFont typeface="Arial" panose="020B0604020202020204"/>
              <a:buNone/>
            </a:pPr>
            <a:r>
              <a:rPr lang="en-US" sz="2000" b="1" i="0" u="none" strike="noStrike" cap="none">
                <a:solidFill>
                  <a:srgbClr val="9D0A0A"/>
                </a:solidFill>
                <a:latin typeface="Arimo" panose="020B0604020202020204"/>
                <a:ea typeface="Arimo" panose="020B0604020202020204"/>
                <a:cs typeface="Arimo" panose="020B0604020202020204"/>
                <a:sym typeface="Arimo" panose="020B0604020202020204"/>
              </a:rPr>
              <a:t>Fixed the crawling issues found in the Search Console</a:t>
            </a:r>
            <a:endParaRPr sz="2000" b="1" i="0" u="none" strike="noStrike" cap="none">
              <a:solidFill>
                <a:srgbClr val="9D0A0A"/>
              </a:solidFill>
              <a:latin typeface="Arimo" panose="020B0604020202020204"/>
              <a:ea typeface="Arimo" panose="020B0604020202020204"/>
              <a:cs typeface="Arimo" panose="020B0604020202020204"/>
              <a:sym typeface="Arimo" panose="020B0604020202020204"/>
            </a:endParaRPr>
          </a:p>
        </p:txBody>
      </p:sp>
      <p:sp>
        <p:nvSpPr>
          <p:cNvPr id="154" name="Google Shape;154;p5"/>
          <p:cNvSpPr txBox="1"/>
          <p:nvPr/>
        </p:nvSpPr>
        <p:spPr>
          <a:xfrm>
            <a:off x="1867197" y="6054446"/>
            <a:ext cx="8293163" cy="86169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000"/>
              <a:buFont typeface="Arial" panose="020B0604020202020204"/>
              <a:buNone/>
            </a:pPr>
            <a:r>
              <a:rPr lang="en-US" sz="2000" b="1" i="0" u="none" strike="noStrike" cap="none">
                <a:solidFill>
                  <a:srgbClr val="9D0A0A"/>
                </a:solidFill>
                <a:latin typeface="Arimo" panose="020B0604020202020204"/>
                <a:ea typeface="Arimo" panose="020B0604020202020204"/>
                <a:cs typeface="Arimo" panose="020B0604020202020204"/>
                <a:sym typeface="Arimo" panose="020B0604020202020204"/>
              </a:rPr>
              <a:t>With changes in the targeted keyword list, we optimized the Meta Tags, Heading Tags and the Content to improve the relevancy</a:t>
            </a:r>
            <a:endParaRPr sz="2000" b="1" i="0" u="none" strike="noStrike" cap="none">
              <a:solidFill>
                <a:srgbClr val="9D0A0A"/>
              </a:solidFill>
              <a:latin typeface="Arimo" panose="020B0604020202020204"/>
              <a:ea typeface="Arimo" panose="020B0604020202020204"/>
              <a:cs typeface="Arimo" panose="020B0604020202020204"/>
              <a:sym typeface="Arimo" panose="020B0604020202020204"/>
            </a:endParaRPr>
          </a:p>
        </p:txBody>
      </p:sp>
      <p:sp>
        <p:nvSpPr>
          <p:cNvPr id="155" name="Google Shape;155;p5"/>
          <p:cNvSpPr txBox="1"/>
          <p:nvPr/>
        </p:nvSpPr>
        <p:spPr>
          <a:xfrm>
            <a:off x="1893570" y="7246620"/>
            <a:ext cx="8267100" cy="2031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000"/>
              <a:buFont typeface="Arial" panose="020B0604020202020204"/>
              <a:buNone/>
            </a:pPr>
            <a:r>
              <a:rPr lang="en-US" sz="2000" b="0" i="0" u="none" strike="noStrike" cap="none">
                <a:solidFill>
                  <a:srgbClr val="2E2E2E"/>
                </a:solidFill>
                <a:latin typeface="Open Sans"/>
                <a:ea typeface="Open Sans"/>
                <a:cs typeface="Open Sans"/>
                <a:sym typeface="Open Sans"/>
              </a:rPr>
              <a:t>We analyzed the competitor’s websites and strategically placed the keywords in the Meta Tags, </a:t>
            </a:r>
            <a:r>
              <a:rPr lang="en-US" sz="2000">
                <a:solidFill>
                  <a:srgbClr val="2E2E2E"/>
                </a:solidFill>
                <a:latin typeface="Open Sans"/>
                <a:ea typeface="Open Sans"/>
                <a:cs typeface="Open Sans"/>
                <a:sym typeface="Open Sans"/>
              </a:rPr>
              <a:t>H</a:t>
            </a:r>
            <a:r>
              <a:rPr lang="en-US" sz="2000" b="0" i="0" u="none" strike="noStrike" cap="none">
                <a:solidFill>
                  <a:srgbClr val="2E2E2E"/>
                </a:solidFill>
                <a:latin typeface="Open Sans"/>
                <a:ea typeface="Open Sans"/>
                <a:cs typeface="Open Sans"/>
                <a:sym typeface="Open Sans"/>
              </a:rPr>
              <a:t>eadings </a:t>
            </a:r>
            <a:r>
              <a:rPr lang="en-US" sz="2000">
                <a:solidFill>
                  <a:srgbClr val="2E2E2E"/>
                </a:solidFill>
                <a:latin typeface="Open Sans"/>
                <a:ea typeface="Open Sans"/>
                <a:cs typeface="Open Sans"/>
                <a:sym typeface="Open Sans"/>
              </a:rPr>
              <a:t>as well as Content</a:t>
            </a:r>
            <a:r>
              <a:rPr lang="en-US" sz="2000" b="0" i="0" u="none" strike="noStrike" cap="none">
                <a:solidFill>
                  <a:srgbClr val="2E2E2E"/>
                </a:solidFill>
                <a:latin typeface="Open Sans"/>
                <a:ea typeface="Open Sans"/>
                <a:cs typeface="Open Sans"/>
                <a:sym typeface="Open Sans"/>
              </a:rPr>
              <a:t>. Also, we kept in mind the Google </a:t>
            </a:r>
            <a:r>
              <a:rPr lang="en-US" sz="2000">
                <a:solidFill>
                  <a:srgbClr val="2E2E2E"/>
                </a:solidFill>
                <a:latin typeface="Open Sans"/>
                <a:ea typeface="Open Sans"/>
                <a:cs typeface="Open Sans"/>
                <a:sym typeface="Open Sans"/>
              </a:rPr>
              <a:t>Algorithm</a:t>
            </a:r>
            <a:r>
              <a:rPr lang="en-US" sz="2000" b="0" i="0" u="none" strike="noStrike" cap="none">
                <a:solidFill>
                  <a:srgbClr val="2E2E2E"/>
                </a:solidFill>
                <a:latin typeface="Open Sans"/>
                <a:ea typeface="Open Sans"/>
                <a:cs typeface="Open Sans"/>
                <a:sym typeface="Open Sans"/>
              </a:rPr>
              <a:t> update wherein Google rewrote the Meta </a:t>
            </a:r>
            <a:r>
              <a:rPr lang="en-US" sz="2000">
                <a:solidFill>
                  <a:srgbClr val="2E2E2E"/>
                </a:solidFill>
                <a:latin typeface="Open Sans"/>
                <a:ea typeface="Open Sans"/>
                <a:cs typeface="Open Sans"/>
                <a:sym typeface="Open Sans"/>
              </a:rPr>
              <a:t>Titles</a:t>
            </a:r>
            <a:r>
              <a:rPr lang="en-US" sz="2000" b="0" i="0" u="none" strike="noStrike" cap="none">
                <a:solidFill>
                  <a:srgbClr val="2E2E2E"/>
                </a:solidFill>
                <a:latin typeface="Open Sans"/>
                <a:ea typeface="Open Sans"/>
                <a:cs typeface="Open Sans"/>
                <a:sym typeface="Open Sans"/>
              </a:rPr>
              <a:t> to improve </a:t>
            </a:r>
            <a:r>
              <a:rPr lang="en-US" sz="2000">
                <a:solidFill>
                  <a:srgbClr val="2E2E2E"/>
                </a:solidFill>
                <a:latin typeface="Open Sans"/>
                <a:ea typeface="Open Sans"/>
                <a:cs typeface="Open Sans"/>
                <a:sym typeface="Open Sans"/>
              </a:rPr>
              <a:t>relevance</a:t>
            </a:r>
            <a:r>
              <a:rPr lang="en-US" sz="2000" b="0" i="0" u="none" strike="noStrike" cap="none">
                <a:solidFill>
                  <a:srgbClr val="2E2E2E"/>
                </a:solidFill>
                <a:latin typeface="Open Sans"/>
                <a:ea typeface="Open Sans"/>
                <a:cs typeface="Open Sans"/>
                <a:sym typeface="Open Sans"/>
              </a:rPr>
              <a:t> in </a:t>
            </a:r>
            <a:r>
              <a:rPr lang="en-US" sz="2000">
                <a:solidFill>
                  <a:srgbClr val="2E2E2E"/>
                </a:solidFill>
                <a:latin typeface="Open Sans"/>
                <a:ea typeface="Open Sans"/>
                <a:cs typeface="Open Sans"/>
                <a:sym typeface="Open Sans"/>
              </a:rPr>
              <a:t>comparison</a:t>
            </a:r>
            <a:r>
              <a:rPr lang="en-US" sz="2000" b="0" i="0" u="none" strike="noStrike" cap="none">
                <a:solidFill>
                  <a:srgbClr val="2E2E2E"/>
                </a:solidFill>
                <a:latin typeface="Open Sans"/>
                <a:ea typeface="Open Sans"/>
                <a:cs typeface="Open Sans"/>
                <a:sym typeface="Open Sans"/>
              </a:rPr>
              <a:t> to the search queries.</a:t>
            </a:r>
            <a:endParaRPr sz="2000" b="0" i="0" u="none" strike="noStrike" cap="none">
              <a:solidFill>
                <a:srgbClr val="2E2E2E"/>
              </a:solidFill>
              <a:latin typeface="Open Sans"/>
              <a:ea typeface="Open Sans"/>
              <a:cs typeface="Open Sans"/>
              <a:sym typeface="Open Sans"/>
            </a:endParaRPr>
          </a:p>
        </p:txBody>
      </p:sp>
      <p:pic>
        <p:nvPicPr>
          <p:cNvPr id="156" name="Google Shape;156;p5"/>
          <p:cNvPicPr preferRelativeResize="0"/>
          <p:nvPr/>
        </p:nvPicPr>
        <p:blipFill rotWithShape="1">
          <a:blip r:embed="rId5"/>
          <a:srcRect/>
          <a:stretch>
            <a:fillRect/>
          </a:stretch>
        </p:blipFill>
        <p:spPr>
          <a:xfrm>
            <a:off x="15463000" y="8081225"/>
            <a:ext cx="2824999" cy="2824999"/>
          </a:xfrm>
          <a:prstGeom prst="rect">
            <a:avLst/>
          </a:prstGeom>
          <a:noFill/>
          <a:ln>
            <a:noFill/>
          </a:ln>
        </p:spPr>
      </p:pic>
      <p:sp>
        <p:nvSpPr>
          <p:cNvPr id="157" name="Google Shape;157;p5"/>
          <p:cNvSpPr txBox="1"/>
          <p:nvPr/>
        </p:nvSpPr>
        <p:spPr>
          <a:xfrm>
            <a:off x="1990090" y="1463040"/>
            <a:ext cx="8046600" cy="21702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2000"/>
              <a:buFont typeface="Arial" panose="020B0604020202020204"/>
              <a:buNone/>
            </a:pPr>
            <a:r>
              <a:rPr lang="en-US" sz="2000" b="0" i="0" u="none" strike="noStrike" cap="none">
                <a:solidFill>
                  <a:srgbClr val="2E2E2E"/>
                </a:solidFill>
                <a:latin typeface="Open Sans"/>
                <a:ea typeface="Open Sans"/>
                <a:cs typeface="Open Sans"/>
                <a:sym typeface="Open Sans"/>
              </a:rPr>
              <a:t>We made sure that all the search engine bot can get to all pages on the site. The various issues fixed were Pages Not found (404), Blocked by robots.txt, Duplicate, Google chose different canonical than user, Alternate page with proper canonical tag and much more. We checked the Search Console errors regularly to fix issues at the earliest.</a:t>
            </a:r>
            <a:endParaRPr sz="2000" b="0" i="0" u="none" strike="noStrike" cap="none">
              <a:solidFill>
                <a:srgbClr val="2E2E2E"/>
              </a:solidFill>
              <a:latin typeface="Open Sans"/>
              <a:ea typeface="Open Sans"/>
              <a:cs typeface="Open Sans"/>
              <a:sym typeface="Open Sans"/>
            </a:endParaRPr>
          </a:p>
        </p:txBody>
      </p:sp>
      <p:pic>
        <p:nvPicPr>
          <p:cNvPr id="158" name="Google Shape;158;p5"/>
          <p:cNvPicPr preferRelativeResize="0"/>
          <p:nvPr/>
        </p:nvPicPr>
        <p:blipFill rotWithShape="1">
          <a:blip r:embed="rId6"/>
          <a:srcRect/>
          <a:stretch>
            <a:fillRect/>
          </a:stretch>
        </p:blipFill>
        <p:spPr>
          <a:xfrm>
            <a:off x="2121535" y="3907008"/>
            <a:ext cx="6858000" cy="1228725"/>
          </a:xfrm>
          <a:prstGeom prst="rect">
            <a:avLst/>
          </a:prstGeom>
          <a:noFill/>
          <a:ln>
            <a:noFill/>
          </a:ln>
        </p:spPr>
      </p:pic>
      <p:sp>
        <p:nvSpPr>
          <p:cNvPr id="159" name="Google Shape;159;p5"/>
          <p:cNvSpPr/>
          <p:nvPr/>
        </p:nvSpPr>
        <p:spPr>
          <a:xfrm rot="-5400000">
            <a:off x="11882315" y="644320"/>
            <a:ext cx="1768980" cy="2203197"/>
          </a:xfrm>
          <a:custGeom>
            <a:avLst/>
            <a:gdLst/>
            <a:ahLst/>
            <a:cxnLst/>
            <a:rect l="l" t="t" r="r" b="b"/>
            <a:pathLst>
              <a:path w="647978" h="807032" extrusionOk="0">
                <a:moveTo>
                  <a:pt x="0" y="0"/>
                </a:moveTo>
                <a:lnTo>
                  <a:pt x="647978" y="0"/>
                </a:lnTo>
                <a:lnTo>
                  <a:pt x="647978" y="807032"/>
                </a:lnTo>
                <a:lnTo>
                  <a:pt x="0" y="807032"/>
                </a:lnTo>
                <a:close/>
              </a:path>
            </a:pathLst>
          </a:custGeom>
          <a:solidFill>
            <a:srgbClr val="FF1616"/>
          </a:solidFill>
          <a:ln>
            <a:noFill/>
          </a:ln>
        </p:spPr>
      </p:sp>
      <p:pic>
        <p:nvPicPr>
          <p:cNvPr id="160" name="Google Shape;160;p5"/>
          <p:cNvPicPr preferRelativeResize="0"/>
          <p:nvPr/>
        </p:nvPicPr>
        <p:blipFill rotWithShape="1">
          <a:blip r:embed="rId7"/>
          <a:srcRect l="58683" r="11252"/>
          <a:stretch>
            <a:fillRect/>
          </a:stretch>
        </p:blipFill>
        <p:spPr>
          <a:xfrm>
            <a:off x="11981947" y="1232615"/>
            <a:ext cx="5267829" cy="753506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6"/>
          <p:cNvPicPr preferRelativeResize="0"/>
          <p:nvPr/>
        </p:nvPicPr>
        <p:blipFill rotWithShape="1">
          <a:blip r:embed="rId3">
            <a:alphaModFix amt="46000"/>
          </a:blip>
          <a:srcRect/>
          <a:stretch>
            <a:fillRect/>
          </a:stretch>
        </p:blipFill>
        <p:spPr>
          <a:xfrm>
            <a:off x="677046" y="1190507"/>
            <a:ext cx="703309" cy="680451"/>
          </a:xfrm>
          <a:prstGeom prst="rect">
            <a:avLst/>
          </a:prstGeom>
          <a:noFill/>
          <a:ln>
            <a:noFill/>
          </a:ln>
        </p:spPr>
      </p:pic>
      <p:cxnSp>
        <p:nvCxnSpPr>
          <p:cNvPr id="166" name="Google Shape;166;p6"/>
          <p:cNvCxnSpPr/>
          <p:nvPr/>
        </p:nvCxnSpPr>
        <p:spPr>
          <a:xfrm>
            <a:off x="765810" y="4174812"/>
            <a:ext cx="9146700" cy="0"/>
          </a:xfrm>
          <a:prstGeom prst="straightConnector1">
            <a:avLst/>
          </a:prstGeom>
          <a:noFill/>
          <a:ln w="9525" cap="flat" cmpd="sng">
            <a:solidFill>
              <a:srgbClr val="545454">
                <a:alpha val="30980"/>
              </a:srgbClr>
            </a:solidFill>
            <a:prstDash val="solid"/>
            <a:round/>
            <a:headEnd type="none" w="sm" len="sm"/>
            <a:tailEnd type="none" w="sm" len="sm"/>
          </a:ln>
        </p:spPr>
      </p:cxnSp>
      <p:pic>
        <p:nvPicPr>
          <p:cNvPr id="167" name="Google Shape;167;p6"/>
          <p:cNvPicPr preferRelativeResize="0"/>
          <p:nvPr/>
        </p:nvPicPr>
        <p:blipFill rotWithShape="1">
          <a:blip r:embed="rId4">
            <a:alphaModFix amt="46000"/>
          </a:blip>
          <a:srcRect/>
          <a:stretch>
            <a:fillRect/>
          </a:stretch>
        </p:blipFill>
        <p:spPr>
          <a:xfrm>
            <a:off x="682568" y="4750339"/>
            <a:ext cx="823708" cy="561151"/>
          </a:xfrm>
          <a:prstGeom prst="rect">
            <a:avLst/>
          </a:prstGeom>
          <a:noFill/>
          <a:ln>
            <a:noFill/>
          </a:ln>
        </p:spPr>
      </p:pic>
      <p:sp>
        <p:nvSpPr>
          <p:cNvPr id="168" name="Google Shape;168;p6"/>
          <p:cNvSpPr txBox="1"/>
          <p:nvPr/>
        </p:nvSpPr>
        <p:spPr>
          <a:xfrm>
            <a:off x="1704637" y="1270639"/>
            <a:ext cx="8293163" cy="86169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000"/>
              <a:buFont typeface="Arial" panose="020B0604020202020204"/>
              <a:buNone/>
            </a:pPr>
            <a:r>
              <a:rPr lang="en-US" sz="2000" b="1" i="0" u="none" strike="noStrike" cap="none">
                <a:solidFill>
                  <a:srgbClr val="9D0A0A"/>
                </a:solidFill>
                <a:latin typeface="Arimo" panose="020B0604020202020204"/>
                <a:ea typeface="Arimo" panose="020B0604020202020204"/>
                <a:cs typeface="Arimo" panose="020B0604020202020204"/>
                <a:sym typeface="Arimo" panose="020B0604020202020204"/>
              </a:rPr>
              <a:t>Implemented Structured Data to enhance the SERP results of the main targeted pages</a:t>
            </a:r>
            <a:endParaRPr sz="2000" b="1" i="0" u="none" strike="noStrike" cap="none">
              <a:solidFill>
                <a:srgbClr val="9D0A0A"/>
              </a:solidFill>
              <a:latin typeface="Arimo" panose="020B0604020202020204"/>
              <a:ea typeface="Arimo" panose="020B0604020202020204"/>
              <a:cs typeface="Arimo" panose="020B0604020202020204"/>
              <a:sym typeface="Arimo" panose="020B0604020202020204"/>
            </a:endParaRPr>
          </a:p>
        </p:txBody>
      </p:sp>
      <p:sp>
        <p:nvSpPr>
          <p:cNvPr id="169" name="Google Shape;169;p6"/>
          <p:cNvSpPr txBox="1"/>
          <p:nvPr/>
        </p:nvSpPr>
        <p:spPr>
          <a:xfrm>
            <a:off x="1704637" y="2354139"/>
            <a:ext cx="8266800" cy="11697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000"/>
              <a:buFont typeface="Arial" panose="020B0604020202020204"/>
              <a:buNone/>
            </a:pPr>
            <a:r>
              <a:rPr lang="en-US" sz="2000" b="0" i="0" u="none" strike="noStrike" cap="none">
                <a:solidFill>
                  <a:srgbClr val="2E2E2E"/>
                </a:solidFill>
                <a:latin typeface="Open Sans"/>
                <a:ea typeface="Open Sans"/>
                <a:cs typeface="Open Sans"/>
                <a:sym typeface="Open Sans"/>
              </a:rPr>
              <a:t>Implemented the Aggregate Review and Rating Schema to get the SEO benefits; including higher click-through rates, greater search visibility, faster indexing, and voice search domination.</a:t>
            </a:r>
            <a:endParaRPr sz="2000" b="0" i="0" u="none" strike="noStrike" cap="none">
              <a:solidFill>
                <a:srgbClr val="2E2E2E"/>
              </a:solidFill>
              <a:latin typeface="Open Sans"/>
              <a:ea typeface="Open Sans"/>
              <a:cs typeface="Open Sans"/>
              <a:sym typeface="Open Sans"/>
            </a:endParaRPr>
          </a:p>
        </p:txBody>
      </p:sp>
      <p:sp>
        <p:nvSpPr>
          <p:cNvPr id="170" name="Google Shape;170;p6"/>
          <p:cNvSpPr txBox="1"/>
          <p:nvPr/>
        </p:nvSpPr>
        <p:spPr>
          <a:xfrm>
            <a:off x="1733847" y="4798220"/>
            <a:ext cx="8293200" cy="738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000"/>
              <a:buFont typeface="Arial" panose="020B0604020202020204"/>
              <a:buNone/>
            </a:pPr>
            <a:r>
              <a:rPr lang="en-US" sz="2000" b="1" i="0" u="none" strike="noStrike" cap="none">
                <a:solidFill>
                  <a:srgbClr val="9D0A0A"/>
                </a:solidFill>
                <a:latin typeface="Arimo" panose="020B0604020202020204"/>
                <a:ea typeface="Arimo" panose="020B0604020202020204"/>
                <a:cs typeface="Arimo" panose="020B0604020202020204"/>
                <a:sym typeface="Arimo" panose="020B0604020202020204"/>
              </a:rPr>
              <a:t>Fixed Duplication issues in relation to Page Title, Meta </a:t>
            </a:r>
            <a:r>
              <a:rPr lang="en-US" sz="2000" b="1">
                <a:solidFill>
                  <a:srgbClr val="9D0A0A"/>
                </a:solidFill>
                <a:latin typeface="Arimo" panose="020B0604020202020204"/>
                <a:ea typeface="Arimo" panose="020B0604020202020204"/>
                <a:cs typeface="Arimo" panose="020B0604020202020204"/>
                <a:sym typeface="Arimo" panose="020B0604020202020204"/>
              </a:rPr>
              <a:t>Description</a:t>
            </a:r>
            <a:r>
              <a:rPr lang="en-US" sz="2000" b="1" i="0" u="none" strike="noStrike" cap="none">
                <a:solidFill>
                  <a:srgbClr val="9D0A0A"/>
                </a:solidFill>
                <a:latin typeface="Arimo" panose="020B0604020202020204"/>
                <a:ea typeface="Arimo" panose="020B0604020202020204"/>
                <a:cs typeface="Arimo" panose="020B0604020202020204"/>
                <a:sym typeface="Arimo" panose="020B0604020202020204"/>
              </a:rPr>
              <a:t> and Content</a:t>
            </a:r>
            <a:endParaRPr sz="2000" b="1" i="0" u="none" strike="noStrike" cap="none">
              <a:solidFill>
                <a:srgbClr val="9D0A0A"/>
              </a:solidFill>
              <a:latin typeface="Arimo" panose="020B0604020202020204"/>
              <a:ea typeface="Arimo" panose="020B0604020202020204"/>
              <a:cs typeface="Arimo" panose="020B0604020202020204"/>
              <a:sym typeface="Arimo" panose="020B0604020202020204"/>
            </a:endParaRPr>
          </a:p>
        </p:txBody>
      </p:sp>
      <p:sp>
        <p:nvSpPr>
          <p:cNvPr id="171" name="Google Shape;171;p6"/>
          <p:cNvSpPr txBox="1"/>
          <p:nvPr/>
        </p:nvSpPr>
        <p:spPr>
          <a:xfrm>
            <a:off x="1733847" y="11367226"/>
            <a:ext cx="7913100" cy="6501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1760"/>
              <a:buFont typeface="Arial" panose="020B0604020202020204"/>
              <a:buNone/>
            </a:pPr>
            <a:r>
              <a:rPr lang="en-US" sz="1760" b="0" i="0" u="none" strike="noStrike" cap="none">
                <a:solidFill>
                  <a:srgbClr val="2E2E2E"/>
                </a:solidFill>
                <a:latin typeface="Open Sans"/>
                <a:ea typeface="Open Sans"/>
                <a:cs typeface="Open Sans"/>
                <a:sym typeface="Open Sans"/>
              </a:rPr>
              <a:t>Lorem ipsum dolor sit amet, consectetur adipiscing elit, sed labore edolore</a:t>
            </a:r>
            <a:endParaRPr sz="1760" b="0" i="0" u="none" strike="noStrike" cap="none">
              <a:solidFill>
                <a:srgbClr val="2E2E2E"/>
              </a:solidFill>
              <a:latin typeface="Open Sans"/>
              <a:ea typeface="Open Sans"/>
              <a:cs typeface="Open Sans"/>
              <a:sym typeface="Open Sans"/>
            </a:endParaRPr>
          </a:p>
          <a:p>
            <a:pPr marL="0" marR="0" lvl="0" indent="0" algn="l" rtl="0">
              <a:lnSpc>
                <a:spcPct val="140000"/>
              </a:lnSpc>
              <a:spcBef>
                <a:spcPts val="0"/>
              </a:spcBef>
              <a:spcAft>
                <a:spcPts val="0"/>
              </a:spcAft>
              <a:buClr>
                <a:srgbClr val="000000"/>
              </a:buClr>
              <a:buSzPts val="1760"/>
              <a:buFont typeface="Arial" panose="020B0604020202020204"/>
              <a:buNone/>
            </a:pPr>
            <a:r>
              <a:rPr lang="en-US" sz="1760" b="0" i="0" u="none" strike="noStrike" cap="none">
                <a:solidFill>
                  <a:srgbClr val="2E2E2E"/>
                </a:solidFill>
                <a:latin typeface="Open Sans"/>
                <a:ea typeface="Open Sans"/>
                <a:cs typeface="Open Sans"/>
                <a:sym typeface="Open Sans"/>
              </a:rPr>
              <a:t> magna aliqua. Ut enim ad minim</a:t>
            </a:r>
            <a:endParaRPr sz="1760" b="0" i="0" u="none" strike="noStrike" cap="none">
              <a:solidFill>
                <a:srgbClr val="2E2E2E"/>
              </a:solidFill>
              <a:latin typeface="Open Sans"/>
              <a:ea typeface="Open Sans"/>
              <a:cs typeface="Open Sans"/>
              <a:sym typeface="Open Sans"/>
            </a:endParaRPr>
          </a:p>
        </p:txBody>
      </p:sp>
      <p:pic>
        <p:nvPicPr>
          <p:cNvPr id="172" name="Google Shape;172;p6"/>
          <p:cNvPicPr preferRelativeResize="0"/>
          <p:nvPr/>
        </p:nvPicPr>
        <p:blipFill rotWithShape="1">
          <a:blip r:embed="rId5"/>
          <a:srcRect/>
          <a:stretch>
            <a:fillRect/>
          </a:stretch>
        </p:blipFill>
        <p:spPr>
          <a:xfrm>
            <a:off x="15463000" y="8081225"/>
            <a:ext cx="2824999" cy="2824999"/>
          </a:xfrm>
          <a:prstGeom prst="rect">
            <a:avLst/>
          </a:prstGeom>
          <a:noFill/>
          <a:ln>
            <a:noFill/>
          </a:ln>
        </p:spPr>
      </p:pic>
      <p:sp>
        <p:nvSpPr>
          <p:cNvPr id="175" name="Google Shape;175;p6"/>
          <p:cNvSpPr txBox="1"/>
          <p:nvPr/>
        </p:nvSpPr>
        <p:spPr>
          <a:xfrm>
            <a:off x="1698287" y="5820445"/>
            <a:ext cx="8266800" cy="16008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000"/>
              <a:buFont typeface="Arial" panose="020B0604020202020204"/>
              <a:buNone/>
            </a:pPr>
            <a:r>
              <a:rPr lang="en-US" sz="2000" b="0" i="0" u="none" strike="noStrike" cap="none">
                <a:solidFill>
                  <a:srgbClr val="2E2E2E"/>
                </a:solidFill>
                <a:latin typeface="Open Sans"/>
                <a:ea typeface="Open Sans"/>
                <a:cs typeface="Open Sans"/>
                <a:sym typeface="Open Sans"/>
              </a:rPr>
              <a:t>Earlier, the other language pages had English content </a:t>
            </a:r>
            <a:r>
              <a:rPr lang="en-US" sz="2000">
                <a:solidFill>
                  <a:srgbClr val="2E2E2E"/>
                </a:solidFill>
                <a:latin typeface="Open Sans"/>
                <a:ea typeface="Open Sans"/>
                <a:cs typeface="Open Sans"/>
                <a:sym typeface="Open Sans"/>
              </a:rPr>
              <a:t>and</a:t>
            </a:r>
            <a:r>
              <a:rPr lang="en-US" sz="2000" b="0" i="0" u="none" strike="noStrike" cap="none">
                <a:solidFill>
                  <a:srgbClr val="2E2E2E"/>
                </a:solidFill>
                <a:latin typeface="Open Sans"/>
                <a:ea typeface="Open Sans"/>
                <a:cs typeface="Open Sans"/>
                <a:sym typeface="Open Sans"/>
              </a:rPr>
              <a:t> Meta -tags. We created unique Page Title, Meta Description for the page with other languages to avoid duplication. We created the content in the respective language to make it unique.</a:t>
            </a:r>
            <a:endParaRPr sz="2000" b="0" i="0" u="none" strike="noStrike" cap="none">
              <a:solidFill>
                <a:srgbClr val="2E2E2E"/>
              </a:solidFill>
              <a:latin typeface="Open Sans"/>
              <a:ea typeface="Open Sans"/>
              <a:cs typeface="Open Sans"/>
              <a:sym typeface="Open Sans"/>
            </a:endParaRPr>
          </a:p>
        </p:txBody>
      </p:sp>
      <p:sp>
        <p:nvSpPr>
          <p:cNvPr id="176" name="Google Shape;176;p6"/>
          <p:cNvSpPr/>
          <p:nvPr/>
        </p:nvSpPr>
        <p:spPr>
          <a:xfrm rot="-5400000">
            <a:off x="11882315" y="644320"/>
            <a:ext cx="1768980" cy="2203197"/>
          </a:xfrm>
          <a:custGeom>
            <a:avLst/>
            <a:gdLst/>
            <a:ahLst/>
            <a:cxnLst/>
            <a:rect l="l" t="t" r="r" b="b"/>
            <a:pathLst>
              <a:path w="647978" h="807032" extrusionOk="0">
                <a:moveTo>
                  <a:pt x="0" y="0"/>
                </a:moveTo>
                <a:lnTo>
                  <a:pt x="647978" y="0"/>
                </a:lnTo>
                <a:lnTo>
                  <a:pt x="647978" y="807032"/>
                </a:lnTo>
                <a:lnTo>
                  <a:pt x="0" y="807032"/>
                </a:lnTo>
                <a:close/>
              </a:path>
            </a:pathLst>
          </a:custGeom>
          <a:solidFill>
            <a:srgbClr val="FF1616"/>
          </a:solidFill>
          <a:ln>
            <a:noFill/>
          </a:ln>
        </p:spPr>
      </p:sp>
      <p:pic>
        <p:nvPicPr>
          <p:cNvPr id="177" name="Google Shape;177;p6"/>
          <p:cNvPicPr preferRelativeResize="0"/>
          <p:nvPr/>
        </p:nvPicPr>
        <p:blipFill rotWithShape="1">
          <a:blip r:embed="rId6"/>
          <a:srcRect l="58683" r="11252"/>
          <a:stretch>
            <a:fillRect/>
          </a:stretch>
        </p:blipFill>
        <p:spPr>
          <a:xfrm>
            <a:off x="11981947" y="1232615"/>
            <a:ext cx="5267829" cy="753506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cxnSp>
        <p:nvCxnSpPr>
          <p:cNvPr id="182" name="Google Shape;182;p7"/>
          <p:cNvCxnSpPr/>
          <p:nvPr/>
        </p:nvCxnSpPr>
        <p:spPr>
          <a:xfrm>
            <a:off x="601980" y="7022973"/>
            <a:ext cx="9146790" cy="0"/>
          </a:xfrm>
          <a:prstGeom prst="straightConnector1">
            <a:avLst/>
          </a:prstGeom>
          <a:noFill/>
          <a:ln w="9525" cap="flat" cmpd="sng">
            <a:solidFill>
              <a:srgbClr val="545454">
                <a:alpha val="30980"/>
              </a:srgbClr>
            </a:solidFill>
            <a:prstDash val="solid"/>
            <a:round/>
            <a:headEnd type="none" w="sm" len="sm"/>
            <a:tailEnd type="none" w="sm" len="sm"/>
          </a:ln>
        </p:spPr>
      </p:cxnSp>
      <p:pic>
        <p:nvPicPr>
          <p:cNvPr id="183" name="Google Shape;183;p7"/>
          <p:cNvPicPr preferRelativeResize="0"/>
          <p:nvPr/>
        </p:nvPicPr>
        <p:blipFill rotWithShape="1">
          <a:blip r:embed="rId3">
            <a:alphaModFix amt="46000"/>
          </a:blip>
          <a:srcRect/>
          <a:stretch>
            <a:fillRect/>
          </a:stretch>
        </p:blipFill>
        <p:spPr>
          <a:xfrm>
            <a:off x="640080" y="7357309"/>
            <a:ext cx="811506" cy="590297"/>
          </a:xfrm>
          <a:prstGeom prst="rect">
            <a:avLst/>
          </a:prstGeom>
          <a:noFill/>
          <a:ln>
            <a:noFill/>
          </a:ln>
        </p:spPr>
      </p:pic>
      <p:cxnSp>
        <p:nvCxnSpPr>
          <p:cNvPr id="184" name="Google Shape;184;p7"/>
          <p:cNvCxnSpPr/>
          <p:nvPr/>
        </p:nvCxnSpPr>
        <p:spPr>
          <a:xfrm>
            <a:off x="640080" y="4182618"/>
            <a:ext cx="9146790" cy="0"/>
          </a:xfrm>
          <a:prstGeom prst="straightConnector1">
            <a:avLst/>
          </a:prstGeom>
          <a:noFill/>
          <a:ln w="9525" cap="flat" cmpd="sng">
            <a:solidFill>
              <a:srgbClr val="545454">
                <a:alpha val="30980"/>
              </a:srgbClr>
            </a:solidFill>
            <a:prstDash val="solid"/>
            <a:round/>
            <a:headEnd type="none" w="sm" len="sm"/>
            <a:tailEnd type="none" w="sm" len="sm"/>
          </a:ln>
        </p:spPr>
      </p:cxnSp>
      <p:pic>
        <p:nvPicPr>
          <p:cNvPr id="185" name="Google Shape;185;p7"/>
          <p:cNvPicPr preferRelativeResize="0"/>
          <p:nvPr/>
        </p:nvPicPr>
        <p:blipFill rotWithShape="1">
          <a:blip r:embed="rId4">
            <a:alphaModFix amt="46000"/>
          </a:blip>
          <a:srcRect/>
          <a:stretch>
            <a:fillRect/>
          </a:stretch>
        </p:blipFill>
        <p:spPr>
          <a:xfrm>
            <a:off x="721675" y="4536838"/>
            <a:ext cx="601142" cy="554554"/>
          </a:xfrm>
          <a:prstGeom prst="rect">
            <a:avLst/>
          </a:prstGeom>
          <a:noFill/>
          <a:ln>
            <a:noFill/>
          </a:ln>
        </p:spPr>
      </p:pic>
      <p:sp>
        <p:nvSpPr>
          <p:cNvPr id="186" name="Google Shape;186;p7"/>
          <p:cNvSpPr txBox="1"/>
          <p:nvPr/>
        </p:nvSpPr>
        <p:spPr>
          <a:xfrm>
            <a:off x="1658917" y="4550729"/>
            <a:ext cx="8293163" cy="430530"/>
          </a:xfrm>
          <a:prstGeom prst="rect">
            <a:avLst/>
          </a:prstGeom>
          <a:noFill/>
          <a:ln>
            <a:noFill/>
          </a:ln>
        </p:spPr>
        <p:txBody>
          <a:bodyPr spcFirstLastPara="1" wrap="square" lIns="0" tIns="0" rIns="0" bIns="0" anchor="t" anchorCtr="0">
            <a:spAutoFit/>
          </a:bodyPr>
          <a:lstStyle/>
          <a:p>
            <a:pPr marL="0" marR="0" lvl="1" indent="0" algn="l" rtl="0">
              <a:lnSpc>
                <a:spcPct val="140000"/>
              </a:lnSpc>
              <a:spcBef>
                <a:spcPts val="0"/>
              </a:spcBef>
              <a:spcAft>
                <a:spcPts val="0"/>
              </a:spcAft>
              <a:buClr>
                <a:srgbClr val="000000"/>
              </a:buClr>
              <a:buSzPts val="2000"/>
              <a:buFont typeface="Arial" panose="020B0604020202020204"/>
              <a:buNone/>
            </a:pPr>
            <a:r>
              <a:rPr lang="en-US" sz="2000" b="1" i="0" u="none" strike="noStrike" cap="none">
                <a:solidFill>
                  <a:srgbClr val="9D0A0A"/>
                </a:solidFill>
                <a:latin typeface="Arimo" panose="020B0604020202020204"/>
                <a:ea typeface="Arimo" panose="020B0604020202020204"/>
                <a:cs typeface="Arimo" panose="020B0604020202020204"/>
                <a:sym typeface="Arimo" panose="020B0604020202020204"/>
              </a:rPr>
              <a:t>Fixed wrong canonical tags placed</a:t>
            </a:r>
            <a:endParaRPr sz="2000" b="1" i="0" u="none" strike="noStrike" cap="none">
              <a:solidFill>
                <a:srgbClr val="9D0A0A"/>
              </a:solidFill>
              <a:latin typeface="Arimo" panose="020B0604020202020204"/>
              <a:ea typeface="Arimo" panose="020B0604020202020204"/>
              <a:cs typeface="Arimo" panose="020B0604020202020204"/>
              <a:sym typeface="Arimo" panose="020B0604020202020204"/>
            </a:endParaRPr>
          </a:p>
        </p:txBody>
      </p:sp>
      <p:sp>
        <p:nvSpPr>
          <p:cNvPr id="187" name="Google Shape;187;p7"/>
          <p:cNvSpPr txBox="1"/>
          <p:nvPr/>
        </p:nvSpPr>
        <p:spPr>
          <a:xfrm>
            <a:off x="1658620" y="5224780"/>
            <a:ext cx="8507730" cy="12922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000"/>
              <a:buFont typeface="Arial" panose="020B0604020202020204"/>
              <a:buNone/>
            </a:pPr>
            <a:r>
              <a:rPr lang="en-US" sz="2000" b="0" i="0" u="none" strike="noStrike" cap="none">
                <a:solidFill>
                  <a:srgbClr val="2E2E2E"/>
                </a:solidFill>
                <a:latin typeface="Open Sans"/>
                <a:ea typeface="Open Sans"/>
                <a:cs typeface="Open Sans"/>
                <a:sym typeface="Open Sans"/>
              </a:rPr>
              <a:t>Lot of other language pages had other URLs placed as canonical tags. We identified those pages and replaced it with the correct one. Also, added those for pages with no canonical tags.</a:t>
            </a:r>
            <a:endParaRPr sz="2000" b="0" i="0" u="none" strike="noStrike" cap="none">
              <a:solidFill>
                <a:srgbClr val="2E2E2E"/>
              </a:solidFill>
              <a:latin typeface="Open Sans"/>
              <a:ea typeface="Open Sans"/>
              <a:cs typeface="Open Sans"/>
              <a:sym typeface="Open Sans"/>
            </a:endParaRPr>
          </a:p>
        </p:txBody>
      </p:sp>
      <p:sp>
        <p:nvSpPr>
          <p:cNvPr id="188" name="Google Shape;188;p7"/>
          <p:cNvSpPr txBox="1"/>
          <p:nvPr/>
        </p:nvSpPr>
        <p:spPr>
          <a:xfrm>
            <a:off x="1645804" y="7406063"/>
            <a:ext cx="8293200" cy="3078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000"/>
              <a:buFont typeface="Arial" panose="020B0604020202020204"/>
              <a:buNone/>
            </a:pPr>
            <a:r>
              <a:rPr lang="en-US" sz="2000" b="1" i="0" u="none" strike="noStrike" cap="none">
                <a:solidFill>
                  <a:srgbClr val="9D0A0A"/>
                </a:solidFill>
                <a:latin typeface="Arimo" panose="020B0604020202020204"/>
                <a:ea typeface="Arimo" panose="020B0604020202020204"/>
                <a:cs typeface="Arimo" panose="020B0604020202020204"/>
                <a:sym typeface="Arimo" panose="020B0604020202020204"/>
              </a:rPr>
              <a:t>Regularly Updating Blogs on website</a:t>
            </a:r>
            <a:endParaRPr sz="2000" b="1" i="0" u="none" strike="noStrike" cap="none">
              <a:solidFill>
                <a:srgbClr val="9D0A0A"/>
              </a:solidFill>
              <a:latin typeface="Arimo" panose="020B0604020202020204"/>
              <a:ea typeface="Arimo" panose="020B0604020202020204"/>
              <a:cs typeface="Arimo" panose="020B0604020202020204"/>
              <a:sym typeface="Arimo" panose="020B0604020202020204"/>
            </a:endParaRPr>
          </a:p>
        </p:txBody>
      </p:sp>
      <p:sp>
        <p:nvSpPr>
          <p:cNvPr id="189" name="Google Shape;189;p7"/>
          <p:cNvSpPr txBox="1"/>
          <p:nvPr/>
        </p:nvSpPr>
        <p:spPr>
          <a:xfrm>
            <a:off x="1632585" y="8079740"/>
            <a:ext cx="8533800" cy="16008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000"/>
              <a:buFont typeface="Arial" panose="020B0604020202020204"/>
              <a:buNone/>
            </a:pPr>
            <a:r>
              <a:rPr lang="en-US" sz="2000" b="0" i="0" u="none" strike="noStrike" cap="none">
                <a:solidFill>
                  <a:srgbClr val="2E2E2E"/>
                </a:solidFill>
                <a:latin typeface="Open Sans"/>
                <a:ea typeface="Open Sans"/>
                <a:cs typeface="Open Sans"/>
                <a:sym typeface="Open Sans"/>
              </a:rPr>
              <a:t>All search engines loves fresh and unique content especially Google. Keeping that in mind, we frequently updated blogs on the website with topics related to the targeted keywords. This activity gave boost to the ranking.</a:t>
            </a:r>
            <a:endParaRPr sz="2000" b="0" i="0" u="none" strike="noStrike" cap="none">
              <a:solidFill>
                <a:srgbClr val="2E2E2E"/>
              </a:solidFill>
              <a:latin typeface="Open Sans"/>
              <a:ea typeface="Open Sans"/>
              <a:cs typeface="Open Sans"/>
              <a:sym typeface="Open Sans"/>
            </a:endParaRPr>
          </a:p>
        </p:txBody>
      </p:sp>
      <p:pic>
        <p:nvPicPr>
          <p:cNvPr id="190" name="Google Shape;190;p7"/>
          <p:cNvPicPr preferRelativeResize="0"/>
          <p:nvPr/>
        </p:nvPicPr>
        <p:blipFill rotWithShape="1">
          <a:blip r:embed="rId5"/>
          <a:srcRect/>
          <a:stretch>
            <a:fillRect/>
          </a:stretch>
        </p:blipFill>
        <p:spPr>
          <a:xfrm>
            <a:off x="15463000" y="8081225"/>
            <a:ext cx="2824999" cy="2824999"/>
          </a:xfrm>
          <a:prstGeom prst="rect">
            <a:avLst/>
          </a:prstGeom>
          <a:noFill/>
          <a:ln>
            <a:noFill/>
          </a:ln>
        </p:spPr>
      </p:pic>
      <p:pic>
        <p:nvPicPr>
          <p:cNvPr id="191" name="Google Shape;191;p7"/>
          <p:cNvPicPr preferRelativeResize="0"/>
          <p:nvPr/>
        </p:nvPicPr>
        <p:blipFill rotWithShape="1">
          <a:blip r:embed="rId6">
            <a:alphaModFix amt="46000"/>
          </a:blip>
          <a:srcRect/>
          <a:stretch>
            <a:fillRect/>
          </a:stretch>
        </p:blipFill>
        <p:spPr>
          <a:xfrm>
            <a:off x="782866" y="990284"/>
            <a:ext cx="610823" cy="600134"/>
          </a:xfrm>
          <a:prstGeom prst="rect">
            <a:avLst/>
          </a:prstGeom>
          <a:noFill/>
          <a:ln>
            <a:noFill/>
          </a:ln>
        </p:spPr>
      </p:pic>
      <p:sp>
        <p:nvSpPr>
          <p:cNvPr id="192" name="Google Shape;192;p7"/>
          <p:cNvSpPr txBox="1"/>
          <p:nvPr/>
        </p:nvSpPr>
        <p:spPr>
          <a:xfrm>
            <a:off x="1691937" y="969833"/>
            <a:ext cx="8293200" cy="3078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000"/>
              <a:buFont typeface="Arial" panose="020B0604020202020204"/>
              <a:buNone/>
            </a:pPr>
            <a:r>
              <a:rPr lang="en-US" sz="2000" b="1" i="0" u="none" strike="noStrike" cap="none">
                <a:solidFill>
                  <a:srgbClr val="9D0A0A"/>
                </a:solidFill>
                <a:latin typeface="Arimo" panose="020B0604020202020204"/>
                <a:ea typeface="Arimo" panose="020B0604020202020204"/>
                <a:cs typeface="Arimo" panose="020B0604020202020204"/>
                <a:sym typeface="Arimo" panose="020B0604020202020204"/>
              </a:rPr>
              <a:t>Proactively tackled Google Algorithm update to avoid penalty</a:t>
            </a:r>
            <a:endParaRPr sz="2000" b="1" i="0" u="none" strike="noStrike" cap="none">
              <a:solidFill>
                <a:srgbClr val="9D0A0A"/>
              </a:solidFill>
              <a:latin typeface="Arimo" panose="020B0604020202020204"/>
              <a:ea typeface="Arimo" panose="020B0604020202020204"/>
              <a:cs typeface="Arimo" panose="020B0604020202020204"/>
              <a:sym typeface="Arimo" panose="020B0604020202020204"/>
            </a:endParaRPr>
          </a:p>
        </p:txBody>
      </p:sp>
      <p:sp>
        <p:nvSpPr>
          <p:cNvPr id="193" name="Google Shape;193;p7"/>
          <p:cNvSpPr txBox="1"/>
          <p:nvPr/>
        </p:nvSpPr>
        <p:spPr>
          <a:xfrm>
            <a:off x="1717675" y="1562100"/>
            <a:ext cx="8585835" cy="215392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000"/>
              <a:buFont typeface="Arial" panose="020B0604020202020204"/>
              <a:buNone/>
            </a:pPr>
            <a:r>
              <a:rPr lang="en-US" sz="2000" b="0" i="0" u="none" strike="noStrike" cap="none">
                <a:solidFill>
                  <a:srgbClr val="2E2E2E"/>
                </a:solidFill>
                <a:latin typeface="Open Sans"/>
                <a:ea typeface="Open Sans"/>
                <a:cs typeface="Open Sans"/>
                <a:sym typeface="Open Sans"/>
              </a:rPr>
              <a:t>Google introduced Core Web Vitals parameter for the website performance especially for the mobile devices. We made necessary optimizations to comply the pages with those Core Web Vitals parameters. After improving the performance for mobile devices to the full extent possible, we started seeing the boost in the ranking.</a:t>
            </a:r>
            <a:endParaRPr sz="2000" b="0" i="0" u="none" strike="noStrike" cap="none">
              <a:solidFill>
                <a:srgbClr val="2E2E2E"/>
              </a:solidFill>
              <a:latin typeface="Open Sans"/>
              <a:ea typeface="Open Sans"/>
              <a:cs typeface="Open Sans"/>
              <a:sym typeface="Open Sans"/>
            </a:endParaRPr>
          </a:p>
        </p:txBody>
      </p:sp>
      <p:sp>
        <p:nvSpPr>
          <p:cNvPr id="194" name="Google Shape;194;p7"/>
          <p:cNvSpPr/>
          <p:nvPr/>
        </p:nvSpPr>
        <p:spPr>
          <a:xfrm rot="-5400000">
            <a:off x="11882315" y="644320"/>
            <a:ext cx="1768980" cy="2203197"/>
          </a:xfrm>
          <a:custGeom>
            <a:avLst/>
            <a:gdLst/>
            <a:ahLst/>
            <a:cxnLst/>
            <a:rect l="l" t="t" r="r" b="b"/>
            <a:pathLst>
              <a:path w="647978" h="807032" extrusionOk="0">
                <a:moveTo>
                  <a:pt x="0" y="0"/>
                </a:moveTo>
                <a:lnTo>
                  <a:pt x="647978" y="0"/>
                </a:lnTo>
                <a:lnTo>
                  <a:pt x="647978" y="807032"/>
                </a:lnTo>
                <a:lnTo>
                  <a:pt x="0" y="807032"/>
                </a:lnTo>
                <a:close/>
              </a:path>
            </a:pathLst>
          </a:custGeom>
          <a:solidFill>
            <a:srgbClr val="FF1616"/>
          </a:solidFill>
          <a:ln>
            <a:noFill/>
          </a:ln>
        </p:spPr>
      </p:sp>
      <p:pic>
        <p:nvPicPr>
          <p:cNvPr id="195" name="Google Shape;195;p7"/>
          <p:cNvPicPr preferRelativeResize="0"/>
          <p:nvPr/>
        </p:nvPicPr>
        <p:blipFill rotWithShape="1">
          <a:blip r:embed="rId7"/>
          <a:srcRect l="58683" r="11252"/>
          <a:stretch>
            <a:fillRect/>
          </a:stretch>
        </p:blipFill>
        <p:spPr>
          <a:xfrm>
            <a:off x="11981947" y="1232615"/>
            <a:ext cx="5267829" cy="753506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8"/>
          <p:cNvSpPr txBox="1"/>
          <p:nvPr/>
        </p:nvSpPr>
        <p:spPr>
          <a:xfrm>
            <a:off x="1028700" y="660851"/>
            <a:ext cx="6672000" cy="826200"/>
          </a:xfrm>
          <a:prstGeom prst="rect">
            <a:avLst/>
          </a:prstGeom>
          <a:noFill/>
          <a:ln>
            <a:noFill/>
          </a:ln>
        </p:spPr>
        <p:txBody>
          <a:bodyPr spcFirstLastPara="1" wrap="square" lIns="0" tIns="0" rIns="0" bIns="0" anchor="t" anchorCtr="0">
            <a:spAutoFit/>
          </a:bodyPr>
          <a:lstStyle/>
          <a:p>
            <a:pPr marL="0" marR="0" lvl="0" indent="0" algn="l" rtl="0">
              <a:lnSpc>
                <a:spcPct val="114000"/>
              </a:lnSpc>
              <a:spcBef>
                <a:spcPts val="0"/>
              </a:spcBef>
              <a:spcAft>
                <a:spcPts val="0"/>
              </a:spcAft>
              <a:buClr>
                <a:srgbClr val="000000"/>
              </a:buClr>
              <a:buSzPts val="5365"/>
              <a:buFont typeface="Arial" panose="020B0604020202020204"/>
              <a:buNone/>
            </a:pPr>
            <a:r>
              <a:rPr lang="en-US" sz="5365" b="1" i="0" u="none" strike="noStrike" cap="none">
                <a:solidFill>
                  <a:srgbClr val="2E2E2E"/>
                </a:solidFill>
                <a:latin typeface="Oswald"/>
                <a:ea typeface="Oswald"/>
                <a:cs typeface="Oswald"/>
                <a:sym typeface="Oswald"/>
              </a:rPr>
              <a:t>OFF PAGE </a:t>
            </a:r>
            <a:endParaRPr sz="1400" b="1" i="0" u="none" strike="noStrike" cap="none">
              <a:solidFill>
                <a:srgbClr val="000000"/>
              </a:solidFill>
              <a:latin typeface="Oswald"/>
              <a:ea typeface="Oswald"/>
              <a:cs typeface="Oswald"/>
              <a:sym typeface="Oswald"/>
            </a:endParaRPr>
          </a:p>
        </p:txBody>
      </p:sp>
      <p:sp>
        <p:nvSpPr>
          <p:cNvPr id="201" name="Google Shape;201;p8"/>
          <p:cNvSpPr txBox="1"/>
          <p:nvPr/>
        </p:nvSpPr>
        <p:spPr>
          <a:xfrm>
            <a:off x="1028700" y="2464900"/>
            <a:ext cx="9149400" cy="8187055"/>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2000"/>
              <a:buFont typeface="Arial" panose="020B0604020202020204"/>
              <a:buNone/>
            </a:pPr>
            <a:endParaRPr sz="2000" b="1">
              <a:solidFill>
                <a:srgbClr val="9D0A0A"/>
              </a:solidFill>
              <a:latin typeface="Arimo" panose="020B0604020202020204"/>
              <a:ea typeface="Arimo" panose="020B0604020202020204"/>
              <a:cs typeface="Arimo" panose="020B0604020202020204"/>
              <a:sym typeface="Arimo" panose="020B0604020202020204"/>
            </a:endParaRPr>
          </a:p>
          <a:p>
            <a:pPr marL="0" marR="0" lvl="0" indent="0" algn="just" rtl="0">
              <a:lnSpc>
                <a:spcPct val="140000"/>
              </a:lnSpc>
              <a:spcBef>
                <a:spcPts val="0"/>
              </a:spcBef>
              <a:spcAft>
                <a:spcPts val="0"/>
              </a:spcAft>
              <a:buClr>
                <a:srgbClr val="000000"/>
              </a:buClr>
              <a:buSzPts val="2000"/>
              <a:buFont typeface="Arial" panose="020B0604020202020204"/>
              <a:buNone/>
            </a:pPr>
            <a:r>
              <a:rPr lang="en-US" sz="2000" b="1" i="0" u="none" strike="noStrike" cap="none">
                <a:solidFill>
                  <a:srgbClr val="9D0A0A"/>
                </a:solidFill>
                <a:latin typeface="Arimo" panose="020B0604020202020204"/>
                <a:ea typeface="Arimo" panose="020B0604020202020204"/>
                <a:cs typeface="Arimo" panose="020B0604020202020204"/>
                <a:sym typeface="Arimo" panose="020B0604020202020204"/>
              </a:rPr>
              <a:t>Challenges:</a:t>
            </a:r>
            <a:r>
              <a:rPr lang="en-US" sz="2000" b="0" i="0" u="none" strike="noStrike" cap="none">
                <a:solidFill>
                  <a:srgbClr val="2E2E2E"/>
                </a:solidFill>
                <a:latin typeface="Open Sans"/>
                <a:ea typeface="Open Sans"/>
                <a:cs typeface="Open Sans"/>
                <a:sym typeface="Open Sans"/>
              </a:rPr>
              <a:t> After performing Backlink profile audit, we observed:</a:t>
            </a:r>
            <a:endParaRPr sz="2000">
              <a:solidFill>
                <a:srgbClr val="2E2E2E"/>
              </a:solidFill>
              <a:latin typeface="Open Sans"/>
              <a:ea typeface="Open Sans"/>
              <a:cs typeface="Open Sans"/>
              <a:sym typeface="Open Sans"/>
            </a:endParaRPr>
          </a:p>
          <a:p>
            <a:pPr marL="457200" marR="0" lvl="0" indent="-457200" algn="just" rtl="0">
              <a:lnSpc>
                <a:spcPct val="140000"/>
              </a:lnSpc>
              <a:spcBef>
                <a:spcPts val="0"/>
              </a:spcBef>
              <a:spcAft>
                <a:spcPts val="0"/>
              </a:spcAft>
              <a:buClr>
                <a:srgbClr val="000000"/>
              </a:buClr>
              <a:buSzPts val="2000"/>
              <a:buFont typeface="Arial" panose="020B0604020202020204"/>
              <a:buAutoNum type="arabicPeriod"/>
            </a:pPr>
            <a:r>
              <a:rPr lang="en-US" sz="2000" b="0" i="0" u="none" strike="noStrike" cap="none">
                <a:solidFill>
                  <a:srgbClr val="2E2E2E"/>
                </a:solidFill>
                <a:latin typeface="Open Sans"/>
                <a:ea typeface="Open Sans"/>
                <a:cs typeface="Open Sans"/>
                <a:sym typeface="Open Sans"/>
              </a:rPr>
              <a:t>Not enough quality backlinks were built.</a:t>
            </a:r>
            <a:endParaRPr sz="2000" b="0" i="0" u="none" strike="noStrike" cap="none">
              <a:solidFill>
                <a:srgbClr val="2E2E2E"/>
              </a:solidFill>
              <a:latin typeface="Open Sans"/>
              <a:ea typeface="Open Sans"/>
              <a:cs typeface="Open Sans"/>
              <a:sym typeface="Open Sans"/>
            </a:endParaRPr>
          </a:p>
          <a:p>
            <a:pPr marL="457200" marR="0" lvl="0" indent="-457200" algn="just" rtl="0">
              <a:lnSpc>
                <a:spcPct val="140000"/>
              </a:lnSpc>
              <a:spcBef>
                <a:spcPts val="0"/>
              </a:spcBef>
              <a:spcAft>
                <a:spcPts val="0"/>
              </a:spcAft>
              <a:buClr>
                <a:srgbClr val="000000"/>
              </a:buClr>
              <a:buSzPts val="2000"/>
              <a:buFont typeface="Arial" panose="020B0604020202020204"/>
              <a:buAutoNum type="arabicPeriod"/>
            </a:pPr>
            <a:r>
              <a:rPr lang="en-US" sz="2000" b="0" i="0" u="none" strike="noStrike" cap="none">
                <a:solidFill>
                  <a:srgbClr val="2E2E2E"/>
                </a:solidFill>
                <a:latin typeface="Open Sans"/>
                <a:ea typeface="Open Sans"/>
                <a:cs typeface="Open Sans"/>
                <a:sym typeface="Open Sans"/>
              </a:rPr>
              <a:t>Their existing backlink profile had spam backlinks which had created by earlier agency.</a:t>
            </a:r>
            <a:endParaRPr sz="2000" b="0" i="0" u="none" strike="noStrike" cap="none">
              <a:solidFill>
                <a:srgbClr val="2E2E2E"/>
              </a:solidFill>
              <a:latin typeface="Open Sans"/>
              <a:ea typeface="Open Sans"/>
              <a:cs typeface="Open Sans"/>
              <a:sym typeface="Open Sans"/>
            </a:endParaRPr>
          </a:p>
          <a:p>
            <a:pPr marL="0" marR="0" lvl="0" indent="0" algn="just" rtl="0">
              <a:lnSpc>
                <a:spcPct val="140000"/>
              </a:lnSpc>
              <a:spcBef>
                <a:spcPts val="0"/>
              </a:spcBef>
              <a:spcAft>
                <a:spcPts val="0"/>
              </a:spcAft>
              <a:buClr>
                <a:srgbClr val="000000"/>
              </a:buClr>
              <a:buSzPts val="2000"/>
              <a:buFont typeface="Arial" panose="020B0604020202020204"/>
              <a:buNone/>
            </a:pPr>
            <a:endParaRPr sz="2000">
              <a:solidFill>
                <a:srgbClr val="2E2E2E"/>
              </a:solidFill>
              <a:latin typeface="Open Sans"/>
              <a:ea typeface="Open Sans"/>
              <a:cs typeface="Open Sans"/>
              <a:sym typeface="Open Sans"/>
            </a:endParaRPr>
          </a:p>
          <a:p>
            <a:pPr marL="0" marR="0" lvl="0" indent="0" algn="just" rtl="0">
              <a:lnSpc>
                <a:spcPct val="140000"/>
              </a:lnSpc>
              <a:spcBef>
                <a:spcPts val="0"/>
              </a:spcBef>
              <a:spcAft>
                <a:spcPts val="0"/>
              </a:spcAft>
              <a:buClr>
                <a:srgbClr val="000000"/>
              </a:buClr>
              <a:buSzPts val="2000"/>
              <a:buFont typeface="Arial" panose="020B0604020202020204"/>
              <a:buNone/>
            </a:pPr>
            <a:endParaRPr sz="2000">
              <a:solidFill>
                <a:srgbClr val="2E2E2E"/>
              </a:solidFill>
              <a:latin typeface="Open Sans"/>
              <a:ea typeface="Open Sans"/>
              <a:cs typeface="Open Sans"/>
              <a:sym typeface="Open Sans"/>
            </a:endParaRPr>
          </a:p>
          <a:p>
            <a:pPr marL="0" marR="0" lvl="0" indent="0" algn="just" rtl="0">
              <a:lnSpc>
                <a:spcPct val="140000"/>
              </a:lnSpc>
              <a:spcBef>
                <a:spcPts val="0"/>
              </a:spcBef>
              <a:spcAft>
                <a:spcPts val="0"/>
              </a:spcAft>
              <a:buClr>
                <a:srgbClr val="000000"/>
              </a:buClr>
              <a:buSzPts val="2000"/>
              <a:buFont typeface="Arial" panose="020B0604020202020204"/>
              <a:buNone/>
            </a:pPr>
            <a:r>
              <a:rPr lang="en-US" sz="2000" b="1" i="0" u="none" strike="noStrike" cap="none">
                <a:solidFill>
                  <a:srgbClr val="9D0A0A"/>
                </a:solidFill>
                <a:latin typeface="Arimo" panose="020B0604020202020204"/>
                <a:ea typeface="Arimo" panose="020B0604020202020204"/>
                <a:cs typeface="Arimo" panose="020B0604020202020204"/>
                <a:sym typeface="Arimo" panose="020B0604020202020204"/>
              </a:rPr>
              <a:t>Solution:</a:t>
            </a:r>
            <a:r>
              <a:rPr lang="en-US" sz="2000" b="0" i="0" u="none" strike="noStrike" cap="none">
                <a:solidFill>
                  <a:srgbClr val="2E2E2E"/>
                </a:solidFill>
                <a:latin typeface="Open Sans"/>
                <a:ea typeface="Open Sans"/>
                <a:cs typeface="Open Sans"/>
                <a:sym typeface="Open Sans"/>
              </a:rPr>
              <a:t> In order to improve the current backlink profile, we applied the following strategies;</a:t>
            </a:r>
            <a:endParaRPr sz="2000">
              <a:solidFill>
                <a:srgbClr val="2E2E2E"/>
              </a:solidFill>
              <a:latin typeface="Open Sans"/>
              <a:ea typeface="Open Sans"/>
              <a:cs typeface="Open Sans"/>
              <a:sym typeface="Open Sans"/>
            </a:endParaRPr>
          </a:p>
          <a:p>
            <a:pPr marL="457200" marR="0" lvl="0" indent="-457200" algn="just" rtl="0">
              <a:lnSpc>
                <a:spcPct val="140000"/>
              </a:lnSpc>
              <a:spcBef>
                <a:spcPts val="0"/>
              </a:spcBef>
              <a:spcAft>
                <a:spcPts val="0"/>
              </a:spcAft>
              <a:buClr>
                <a:srgbClr val="000000"/>
              </a:buClr>
              <a:buSzPts val="2000"/>
              <a:buFont typeface="Arial" panose="020B0604020202020204"/>
              <a:buAutoNum type="arabicPeriod"/>
            </a:pPr>
            <a:r>
              <a:rPr lang="en-US" sz="2000" b="0" i="0" u="none" strike="noStrike" cap="none">
                <a:solidFill>
                  <a:srgbClr val="2E2E2E"/>
                </a:solidFill>
                <a:latin typeface="Open Sans"/>
                <a:ea typeface="Open Sans"/>
                <a:cs typeface="Open Sans"/>
                <a:sym typeface="Open Sans"/>
              </a:rPr>
              <a:t>First, we disavowed the spam backlinks in Google Search Console to avoid getting penalized further.</a:t>
            </a:r>
            <a:endParaRPr sz="2000" b="0" i="0" u="none" strike="noStrike" cap="none">
              <a:solidFill>
                <a:srgbClr val="2E2E2E"/>
              </a:solidFill>
              <a:latin typeface="Open Sans"/>
              <a:ea typeface="Open Sans"/>
              <a:cs typeface="Open Sans"/>
              <a:sym typeface="Open Sans"/>
            </a:endParaRPr>
          </a:p>
          <a:p>
            <a:pPr marL="457200" marR="0" lvl="0" indent="-457200" algn="just" rtl="0">
              <a:lnSpc>
                <a:spcPct val="140000"/>
              </a:lnSpc>
              <a:spcBef>
                <a:spcPts val="0"/>
              </a:spcBef>
              <a:spcAft>
                <a:spcPts val="0"/>
              </a:spcAft>
              <a:buClr>
                <a:srgbClr val="000000"/>
              </a:buClr>
              <a:buSzPts val="2000"/>
              <a:buFont typeface="Arial" panose="020B0604020202020204"/>
              <a:buAutoNum type="arabicPeriod"/>
            </a:pPr>
            <a:r>
              <a:rPr lang="en-US" sz="2000" b="0" i="0" u="none" strike="noStrike" cap="none">
                <a:solidFill>
                  <a:srgbClr val="2E2E2E"/>
                </a:solidFill>
                <a:latin typeface="Open Sans"/>
                <a:ea typeface="Open Sans"/>
                <a:cs typeface="Open Sans"/>
                <a:sym typeface="Open Sans"/>
              </a:rPr>
              <a:t>We set the benchmark for building high quality do-follow backlinks; DA above 40 and Spam Score less than </a:t>
            </a:r>
            <a:r>
              <a:rPr lang="en-US" sz="2000" b="0" i="0" u="none" strike="noStrike" cap="none">
                <a:solidFill>
                  <a:srgbClr val="595959"/>
                </a:solidFill>
                <a:latin typeface="Open Sans"/>
                <a:ea typeface="Open Sans"/>
                <a:cs typeface="Open Sans"/>
                <a:sym typeface="Open Sans"/>
              </a:rPr>
              <a:t>5%. </a:t>
            </a:r>
            <a:endParaRPr sz="2000" b="0" i="0" u="none" strike="noStrike" cap="none">
              <a:solidFill>
                <a:srgbClr val="595959"/>
              </a:solidFill>
              <a:latin typeface="Open Sans"/>
              <a:ea typeface="Open Sans"/>
              <a:cs typeface="Open Sans"/>
              <a:sym typeface="Open Sans"/>
            </a:endParaRPr>
          </a:p>
          <a:p>
            <a:pPr marL="457200" marR="0" lvl="0" indent="-457200" algn="just" rtl="0">
              <a:lnSpc>
                <a:spcPct val="140000"/>
              </a:lnSpc>
              <a:spcBef>
                <a:spcPts val="0"/>
              </a:spcBef>
              <a:spcAft>
                <a:spcPts val="0"/>
              </a:spcAft>
              <a:buClr>
                <a:srgbClr val="000000"/>
              </a:buClr>
              <a:buSzPts val="2000"/>
              <a:buFont typeface="Arial" panose="020B0604020202020204"/>
              <a:buAutoNum type="arabicPeriod"/>
            </a:pPr>
            <a:r>
              <a:rPr lang="en-US" sz="2000" b="0" i="0" u="none" strike="noStrike" cap="none">
                <a:solidFill>
                  <a:srgbClr val="2E2E2E"/>
                </a:solidFill>
                <a:latin typeface="Open Sans"/>
                <a:ea typeface="Open Sans"/>
                <a:cs typeface="Open Sans"/>
                <a:sym typeface="Open Sans"/>
              </a:rPr>
              <a:t>Audited Competitor’s backlink profile and worked on those to reduce backlink gap. </a:t>
            </a:r>
            <a:endParaRPr sz="2000" b="0" i="0" u="none" strike="noStrike" cap="none">
              <a:solidFill>
                <a:srgbClr val="2E2E2E"/>
              </a:solidFill>
              <a:latin typeface="Open Sans"/>
              <a:ea typeface="Open Sans"/>
              <a:cs typeface="Open Sans"/>
              <a:sym typeface="Open Sans"/>
            </a:endParaRPr>
          </a:p>
          <a:p>
            <a:pPr marL="457200" marR="0" lvl="0" indent="-457200" algn="just" rtl="0">
              <a:lnSpc>
                <a:spcPct val="140000"/>
              </a:lnSpc>
              <a:spcBef>
                <a:spcPts val="0"/>
              </a:spcBef>
              <a:spcAft>
                <a:spcPts val="0"/>
              </a:spcAft>
              <a:buClr>
                <a:srgbClr val="000000"/>
              </a:buClr>
              <a:buSzPts val="2000"/>
              <a:buFont typeface="Arial" panose="020B0604020202020204"/>
              <a:buAutoNum type="arabicPeriod"/>
            </a:pPr>
            <a:r>
              <a:rPr lang="en-US" sz="2000" b="0" i="0" u="none" strike="noStrike" cap="none">
                <a:solidFill>
                  <a:srgbClr val="2E2E2E"/>
                </a:solidFill>
                <a:latin typeface="Open Sans"/>
                <a:ea typeface="Open Sans"/>
                <a:cs typeface="Open Sans"/>
                <a:sym typeface="Open Sans"/>
              </a:rPr>
              <a:t>No. of submission per day were 20 distributed among the various activities as per the package chose by the client.</a:t>
            </a:r>
            <a:endParaRPr sz="2000" b="0" i="0" u="none" strike="noStrike" cap="none">
              <a:solidFill>
                <a:srgbClr val="2E2E2E"/>
              </a:solidFill>
              <a:latin typeface="Open Sans"/>
              <a:ea typeface="Open Sans"/>
              <a:cs typeface="Open Sans"/>
              <a:sym typeface="Open Sans"/>
            </a:endParaRPr>
          </a:p>
          <a:p>
            <a:pPr marL="457200" marR="0" lvl="0" indent="-330200" algn="just" rtl="0">
              <a:lnSpc>
                <a:spcPct val="140000"/>
              </a:lnSpc>
              <a:spcBef>
                <a:spcPts val="0"/>
              </a:spcBef>
              <a:spcAft>
                <a:spcPts val="0"/>
              </a:spcAft>
              <a:buClr>
                <a:srgbClr val="000000"/>
              </a:buClr>
              <a:buSzPts val="2000"/>
              <a:buFont typeface="Arial" panose="020B0604020202020204"/>
              <a:buNone/>
            </a:pPr>
            <a:endParaRPr sz="2000" b="0" i="0" u="none" strike="noStrike" cap="none">
              <a:solidFill>
                <a:srgbClr val="2E2E2E"/>
              </a:solidFill>
              <a:latin typeface="Open Sans"/>
              <a:ea typeface="Open Sans"/>
              <a:cs typeface="Open Sans"/>
              <a:sym typeface="Open Sans"/>
            </a:endParaRPr>
          </a:p>
          <a:p>
            <a:pPr marL="0" marR="0" lvl="0" indent="0" algn="just" rtl="0">
              <a:lnSpc>
                <a:spcPct val="140000"/>
              </a:lnSpc>
              <a:spcBef>
                <a:spcPts val="0"/>
              </a:spcBef>
              <a:spcAft>
                <a:spcPts val="0"/>
              </a:spcAft>
              <a:buClr>
                <a:srgbClr val="000000"/>
              </a:buClr>
              <a:buSzPts val="2000"/>
              <a:buFont typeface="Arial" panose="020B0604020202020204"/>
              <a:buNone/>
            </a:pPr>
            <a:endParaRPr sz="2000" b="0" i="0" u="none" strike="noStrike" cap="none">
              <a:solidFill>
                <a:srgbClr val="2E2E2E"/>
              </a:solidFill>
              <a:latin typeface="Open Sans"/>
              <a:ea typeface="Open Sans"/>
              <a:cs typeface="Open Sans"/>
              <a:sym typeface="Open Sans"/>
            </a:endParaRPr>
          </a:p>
        </p:txBody>
      </p:sp>
      <p:sp>
        <p:nvSpPr>
          <p:cNvPr id="202" name="Google Shape;202;p8"/>
          <p:cNvSpPr txBox="1"/>
          <p:nvPr/>
        </p:nvSpPr>
        <p:spPr>
          <a:xfrm>
            <a:off x="975075" y="1256150"/>
            <a:ext cx="4771800" cy="1010700"/>
          </a:xfrm>
          <a:prstGeom prst="rect">
            <a:avLst/>
          </a:prstGeom>
          <a:noFill/>
          <a:ln>
            <a:noFill/>
          </a:ln>
        </p:spPr>
        <p:txBody>
          <a:bodyPr spcFirstLastPara="1" wrap="square" lIns="91425" tIns="91425" rIns="91425" bIns="91425" anchor="t" anchorCtr="0">
            <a:spAutoFit/>
          </a:bodyPr>
          <a:lstStyle/>
          <a:p>
            <a:pPr marL="0" marR="0" lvl="0" indent="0" algn="l" rtl="0">
              <a:lnSpc>
                <a:spcPct val="114000"/>
              </a:lnSpc>
              <a:spcBef>
                <a:spcPts val="0"/>
              </a:spcBef>
              <a:spcAft>
                <a:spcPts val="0"/>
              </a:spcAft>
              <a:buClr>
                <a:srgbClr val="000000"/>
              </a:buClr>
              <a:buSzPts val="5365"/>
              <a:buFont typeface="Arial" panose="020B0604020202020204"/>
              <a:buNone/>
            </a:pPr>
            <a:r>
              <a:rPr lang="en-US" sz="5365" b="1" i="0" u="none" strike="noStrike" cap="none">
                <a:solidFill>
                  <a:srgbClr val="FF1616"/>
                </a:solidFill>
                <a:latin typeface="Oswald"/>
                <a:ea typeface="Oswald"/>
                <a:cs typeface="Oswald"/>
                <a:sym typeface="Oswald"/>
              </a:rPr>
              <a:t>ACTIVITY</a:t>
            </a:r>
            <a:endParaRPr sz="1400" b="1" i="0" u="none" strike="noStrike" cap="none">
              <a:solidFill>
                <a:schemeClr val="dk1"/>
              </a:solidFill>
              <a:latin typeface="Oswald"/>
              <a:ea typeface="Oswald"/>
              <a:cs typeface="Oswald"/>
              <a:sym typeface="Oswald"/>
            </a:endParaRPr>
          </a:p>
        </p:txBody>
      </p:sp>
      <p:pic>
        <p:nvPicPr>
          <p:cNvPr id="203" name="Google Shape;203;p8"/>
          <p:cNvPicPr preferRelativeResize="0"/>
          <p:nvPr/>
        </p:nvPicPr>
        <p:blipFill rotWithShape="1">
          <a:blip r:embed="rId3"/>
          <a:srcRect/>
          <a:stretch>
            <a:fillRect/>
          </a:stretch>
        </p:blipFill>
        <p:spPr>
          <a:xfrm>
            <a:off x="15463000" y="8081225"/>
            <a:ext cx="2824999" cy="2824999"/>
          </a:xfrm>
          <a:prstGeom prst="rect">
            <a:avLst/>
          </a:prstGeom>
          <a:noFill/>
          <a:ln>
            <a:noFill/>
          </a:ln>
        </p:spPr>
      </p:pic>
      <p:sp>
        <p:nvSpPr>
          <p:cNvPr id="204" name="Google Shape;204;p8"/>
          <p:cNvSpPr/>
          <p:nvPr/>
        </p:nvSpPr>
        <p:spPr>
          <a:xfrm rot="-5400000">
            <a:off x="11882315" y="644320"/>
            <a:ext cx="1768980" cy="2203197"/>
          </a:xfrm>
          <a:custGeom>
            <a:avLst/>
            <a:gdLst/>
            <a:ahLst/>
            <a:cxnLst/>
            <a:rect l="l" t="t" r="r" b="b"/>
            <a:pathLst>
              <a:path w="647978" h="807032" extrusionOk="0">
                <a:moveTo>
                  <a:pt x="0" y="0"/>
                </a:moveTo>
                <a:lnTo>
                  <a:pt x="647978" y="0"/>
                </a:lnTo>
                <a:lnTo>
                  <a:pt x="647978" y="807032"/>
                </a:lnTo>
                <a:lnTo>
                  <a:pt x="0" y="807032"/>
                </a:lnTo>
                <a:close/>
              </a:path>
            </a:pathLst>
          </a:custGeom>
          <a:solidFill>
            <a:srgbClr val="FF1616"/>
          </a:solidFill>
          <a:ln>
            <a:noFill/>
          </a:ln>
        </p:spPr>
      </p:sp>
      <p:pic>
        <p:nvPicPr>
          <p:cNvPr id="205" name="Google Shape;205;p8"/>
          <p:cNvPicPr preferRelativeResize="0"/>
          <p:nvPr/>
        </p:nvPicPr>
        <p:blipFill rotWithShape="1">
          <a:blip r:embed="rId4"/>
          <a:srcRect r="53377"/>
          <a:stretch>
            <a:fillRect/>
          </a:stretch>
        </p:blipFill>
        <p:spPr>
          <a:xfrm>
            <a:off x="11981947" y="1232615"/>
            <a:ext cx="5267825" cy="7535063"/>
          </a:xfrm>
          <a:prstGeom prst="rect">
            <a:avLst/>
          </a:prstGeom>
          <a:noFill/>
          <a:ln>
            <a:noFill/>
          </a:ln>
        </p:spPr>
      </p:pic>
      <p:cxnSp>
        <p:nvCxnSpPr>
          <p:cNvPr id="206" name="Google Shape;206;p8"/>
          <p:cNvCxnSpPr/>
          <p:nvPr/>
        </p:nvCxnSpPr>
        <p:spPr>
          <a:xfrm>
            <a:off x="619760" y="4957636"/>
            <a:ext cx="9146700" cy="0"/>
          </a:xfrm>
          <a:prstGeom prst="straightConnector1">
            <a:avLst/>
          </a:prstGeom>
          <a:noFill/>
          <a:ln w="9525" cap="flat" cmpd="sng">
            <a:solidFill>
              <a:srgbClr val="545454">
                <a:alpha val="30980"/>
              </a:srgbClr>
            </a:solidFill>
            <a:prstDash val="solid"/>
            <a:round/>
            <a:headEnd type="none" w="sm" len="sm"/>
            <a:tailEnd type="none" w="sm" len="sm"/>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9"/>
          <p:cNvPicPr preferRelativeResize="0"/>
          <p:nvPr/>
        </p:nvPicPr>
        <p:blipFill rotWithShape="1">
          <a:blip r:embed="rId3">
            <a:alphaModFix amt="46000"/>
          </a:blip>
          <a:srcRect/>
          <a:stretch>
            <a:fillRect/>
          </a:stretch>
        </p:blipFill>
        <p:spPr>
          <a:xfrm>
            <a:off x="762336" y="7435369"/>
            <a:ext cx="714730" cy="714730"/>
          </a:xfrm>
          <a:prstGeom prst="rect">
            <a:avLst/>
          </a:prstGeom>
          <a:noFill/>
          <a:ln>
            <a:noFill/>
          </a:ln>
        </p:spPr>
      </p:pic>
      <p:sp>
        <p:nvSpPr>
          <p:cNvPr id="212" name="Google Shape;212;p9"/>
          <p:cNvSpPr txBox="1"/>
          <p:nvPr/>
        </p:nvSpPr>
        <p:spPr>
          <a:xfrm>
            <a:off x="1704637" y="7370129"/>
            <a:ext cx="8293200" cy="3078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000"/>
              <a:buFont typeface="Arial" panose="020B0604020202020204"/>
              <a:buNone/>
            </a:pPr>
            <a:r>
              <a:rPr lang="en-US" sz="2000" b="1" i="0" u="none" strike="noStrike" cap="none">
                <a:solidFill>
                  <a:srgbClr val="9D0A0A"/>
                </a:solidFill>
                <a:latin typeface="Arimo" panose="020B0604020202020204"/>
                <a:ea typeface="Arimo" panose="020B0604020202020204"/>
                <a:cs typeface="Arimo" panose="020B0604020202020204"/>
                <a:sym typeface="Arimo" panose="020B0604020202020204"/>
              </a:rPr>
              <a:t>Blog Submission</a:t>
            </a:r>
            <a:endParaRPr sz="2000" b="1" i="0" u="none" strike="noStrike" cap="none">
              <a:solidFill>
                <a:srgbClr val="9D0A0A"/>
              </a:solidFill>
              <a:latin typeface="Arimo" panose="020B0604020202020204"/>
              <a:ea typeface="Arimo" panose="020B0604020202020204"/>
              <a:cs typeface="Arimo" panose="020B0604020202020204"/>
              <a:sym typeface="Arimo" panose="020B0604020202020204"/>
            </a:endParaRPr>
          </a:p>
        </p:txBody>
      </p:sp>
      <p:sp>
        <p:nvSpPr>
          <p:cNvPr id="213" name="Google Shape;213;p9"/>
          <p:cNvSpPr txBox="1"/>
          <p:nvPr/>
        </p:nvSpPr>
        <p:spPr>
          <a:xfrm>
            <a:off x="1704637" y="8044054"/>
            <a:ext cx="8266800" cy="11697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000"/>
              <a:buFont typeface="Arial" panose="020B0604020202020204"/>
              <a:buNone/>
            </a:pPr>
            <a:r>
              <a:rPr lang="en-US" sz="2000" b="0" i="0" u="none" strike="noStrike" cap="none">
                <a:solidFill>
                  <a:srgbClr val="2E2E2E"/>
                </a:solidFill>
                <a:latin typeface="Open Sans"/>
                <a:ea typeface="Open Sans"/>
                <a:cs typeface="Open Sans"/>
                <a:sym typeface="Open Sans"/>
              </a:rPr>
              <a:t>Blog submissions helped us to create brand awareness and also drive referral traffic. We submitted our blogs to sites like Medium, Bloglovin, Tumblr, Wordpress, LiveJournal, Hubpages to name a few.</a:t>
            </a:r>
            <a:endParaRPr sz="2000" b="0" i="0" u="none" strike="noStrike" cap="none">
              <a:solidFill>
                <a:srgbClr val="2E2E2E"/>
              </a:solidFill>
              <a:latin typeface="Open Sans"/>
              <a:ea typeface="Open Sans"/>
              <a:cs typeface="Open Sans"/>
              <a:sym typeface="Open Sans"/>
            </a:endParaRPr>
          </a:p>
        </p:txBody>
      </p:sp>
      <p:pic>
        <p:nvPicPr>
          <p:cNvPr id="214" name="Google Shape;214;p9"/>
          <p:cNvPicPr preferRelativeResize="0"/>
          <p:nvPr/>
        </p:nvPicPr>
        <p:blipFill rotWithShape="1">
          <a:blip r:embed="rId4"/>
          <a:srcRect/>
          <a:stretch>
            <a:fillRect/>
          </a:stretch>
        </p:blipFill>
        <p:spPr>
          <a:xfrm>
            <a:off x="15463000" y="8081225"/>
            <a:ext cx="2824999" cy="2824999"/>
          </a:xfrm>
          <a:prstGeom prst="rect">
            <a:avLst/>
          </a:prstGeom>
          <a:noFill/>
          <a:ln>
            <a:noFill/>
          </a:ln>
        </p:spPr>
      </p:pic>
      <p:pic>
        <p:nvPicPr>
          <p:cNvPr id="215" name="Google Shape;215;p9"/>
          <p:cNvPicPr preferRelativeResize="0"/>
          <p:nvPr/>
        </p:nvPicPr>
        <p:blipFill rotWithShape="1">
          <a:blip r:embed="rId5">
            <a:alphaModFix amt="46000"/>
          </a:blip>
          <a:srcRect/>
          <a:stretch>
            <a:fillRect/>
          </a:stretch>
        </p:blipFill>
        <p:spPr>
          <a:xfrm>
            <a:off x="762336" y="4723341"/>
            <a:ext cx="670059" cy="714730"/>
          </a:xfrm>
          <a:prstGeom prst="rect">
            <a:avLst/>
          </a:prstGeom>
          <a:noFill/>
          <a:ln>
            <a:noFill/>
          </a:ln>
        </p:spPr>
      </p:pic>
      <p:sp>
        <p:nvSpPr>
          <p:cNvPr id="216" name="Google Shape;216;p9"/>
          <p:cNvSpPr txBox="1"/>
          <p:nvPr/>
        </p:nvSpPr>
        <p:spPr>
          <a:xfrm>
            <a:off x="1691524" y="4924801"/>
            <a:ext cx="8293200" cy="3078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000"/>
              <a:buFont typeface="Arial" panose="020B0604020202020204"/>
              <a:buNone/>
            </a:pPr>
            <a:r>
              <a:rPr lang="en-US" sz="2000" b="1" i="0" u="none" strike="noStrike" cap="none">
                <a:solidFill>
                  <a:srgbClr val="9D0A0A"/>
                </a:solidFill>
                <a:latin typeface="Arimo" panose="020B0604020202020204"/>
                <a:ea typeface="Arimo" panose="020B0604020202020204"/>
                <a:cs typeface="Arimo" panose="020B0604020202020204"/>
                <a:sym typeface="Arimo" panose="020B0604020202020204"/>
              </a:rPr>
              <a:t>Classified Submission</a:t>
            </a:r>
            <a:endParaRPr sz="2000" b="1" i="0" u="none" strike="noStrike" cap="none">
              <a:solidFill>
                <a:srgbClr val="9D0A0A"/>
              </a:solidFill>
              <a:latin typeface="Arimo" panose="020B0604020202020204"/>
              <a:ea typeface="Arimo" panose="020B0604020202020204"/>
              <a:cs typeface="Arimo" panose="020B0604020202020204"/>
              <a:sym typeface="Arimo" panose="020B0604020202020204"/>
            </a:endParaRPr>
          </a:p>
        </p:txBody>
      </p:sp>
      <p:sp>
        <p:nvSpPr>
          <p:cNvPr id="217" name="Google Shape;217;p9"/>
          <p:cNvSpPr txBox="1"/>
          <p:nvPr/>
        </p:nvSpPr>
        <p:spPr>
          <a:xfrm>
            <a:off x="1678411" y="5598726"/>
            <a:ext cx="8266800" cy="738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000"/>
              <a:buFont typeface="Arial" panose="020B0604020202020204"/>
              <a:buNone/>
            </a:pPr>
            <a:r>
              <a:rPr lang="en-US" sz="2000" b="0" i="0" u="none" strike="noStrike" cap="none">
                <a:solidFill>
                  <a:srgbClr val="2E2E2E"/>
                </a:solidFill>
                <a:latin typeface="Open Sans"/>
                <a:ea typeface="Open Sans"/>
                <a:cs typeface="Open Sans"/>
                <a:sym typeface="Open Sans"/>
              </a:rPr>
              <a:t>Our regular Classified submission (Business Ads) improved client's web site visibility and presence on the search engine market.</a:t>
            </a:r>
            <a:endParaRPr sz="2000" b="0" i="0" u="none" strike="noStrike" cap="none">
              <a:solidFill>
                <a:srgbClr val="2E2E2E"/>
              </a:solidFill>
              <a:latin typeface="Open Sans"/>
              <a:ea typeface="Open Sans"/>
              <a:cs typeface="Open Sans"/>
              <a:sym typeface="Open Sans"/>
            </a:endParaRPr>
          </a:p>
        </p:txBody>
      </p:sp>
      <p:cxnSp>
        <p:nvCxnSpPr>
          <p:cNvPr id="218" name="Google Shape;218;p9"/>
          <p:cNvCxnSpPr/>
          <p:nvPr/>
        </p:nvCxnSpPr>
        <p:spPr>
          <a:xfrm>
            <a:off x="778510" y="6922961"/>
            <a:ext cx="9146700" cy="0"/>
          </a:xfrm>
          <a:prstGeom prst="straightConnector1">
            <a:avLst/>
          </a:prstGeom>
          <a:noFill/>
          <a:ln w="9525" cap="flat" cmpd="sng">
            <a:solidFill>
              <a:srgbClr val="545454">
                <a:alpha val="30980"/>
              </a:srgbClr>
            </a:solidFill>
            <a:prstDash val="solid"/>
            <a:round/>
            <a:headEnd type="none" w="sm" len="sm"/>
            <a:tailEnd type="none" w="sm" len="sm"/>
          </a:ln>
        </p:spPr>
      </p:cxnSp>
      <p:sp>
        <p:nvSpPr>
          <p:cNvPr id="219" name="Google Shape;219;p9"/>
          <p:cNvSpPr txBox="1"/>
          <p:nvPr/>
        </p:nvSpPr>
        <p:spPr>
          <a:xfrm>
            <a:off x="1704637" y="2216310"/>
            <a:ext cx="8293200" cy="3078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000"/>
              <a:buFont typeface="Arial" panose="020B0604020202020204"/>
              <a:buNone/>
            </a:pPr>
            <a:r>
              <a:rPr lang="en-US" sz="2000" b="1" i="0" u="none" strike="noStrike" cap="none">
                <a:solidFill>
                  <a:srgbClr val="9D0A0A"/>
                </a:solidFill>
                <a:latin typeface="Arimo" panose="020B0604020202020204"/>
                <a:ea typeface="Arimo" panose="020B0604020202020204"/>
                <a:cs typeface="Arimo" panose="020B0604020202020204"/>
                <a:sym typeface="Arimo" panose="020B0604020202020204"/>
              </a:rPr>
              <a:t>Business Listing</a:t>
            </a:r>
            <a:endParaRPr sz="2000" b="1" i="0" u="none" strike="noStrike" cap="none">
              <a:solidFill>
                <a:srgbClr val="9D0A0A"/>
              </a:solidFill>
              <a:latin typeface="Arimo" panose="020B0604020202020204"/>
              <a:ea typeface="Arimo" panose="020B0604020202020204"/>
              <a:cs typeface="Arimo" panose="020B0604020202020204"/>
              <a:sym typeface="Arimo" panose="020B0604020202020204"/>
            </a:endParaRPr>
          </a:p>
        </p:txBody>
      </p:sp>
      <p:sp>
        <p:nvSpPr>
          <p:cNvPr id="220" name="Google Shape;220;p9"/>
          <p:cNvSpPr txBox="1"/>
          <p:nvPr/>
        </p:nvSpPr>
        <p:spPr>
          <a:xfrm>
            <a:off x="1704340" y="2890361"/>
            <a:ext cx="8631000" cy="738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000"/>
              <a:buFont typeface="Arial" panose="020B0604020202020204"/>
              <a:buNone/>
            </a:pPr>
            <a:r>
              <a:rPr lang="en-US" sz="2000" b="0" i="0" u="none" strike="noStrike" cap="none">
                <a:solidFill>
                  <a:srgbClr val="2E2E2E"/>
                </a:solidFill>
                <a:latin typeface="Open Sans"/>
                <a:ea typeface="Open Sans"/>
                <a:cs typeface="Open Sans"/>
                <a:sym typeface="Open Sans"/>
              </a:rPr>
              <a:t>Our regular Business Listing task helped the client to improve website traffic, increase online visibility, and rank higher on search engines.</a:t>
            </a:r>
            <a:endParaRPr sz="2000" b="0" i="0" u="none" strike="noStrike" cap="none">
              <a:solidFill>
                <a:srgbClr val="2E2E2E"/>
              </a:solidFill>
              <a:latin typeface="Open Sans"/>
              <a:ea typeface="Open Sans"/>
              <a:cs typeface="Open Sans"/>
              <a:sym typeface="Open Sans"/>
            </a:endParaRPr>
          </a:p>
        </p:txBody>
      </p:sp>
      <p:cxnSp>
        <p:nvCxnSpPr>
          <p:cNvPr id="221" name="Google Shape;221;p9"/>
          <p:cNvCxnSpPr/>
          <p:nvPr/>
        </p:nvCxnSpPr>
        <p:spPr>
          <a:xfrm>
            <a:off x="772160" y="4119436"/>
            <a:ext cx="9146700" cy="0"/>
          </a:xfrm>
          <a:prstGeom prst="straightConnector1">
            <a:avLst/>
          </a:prstGeom>
          <a:noFill/>
          <a:ln w="9525" cap="flat" cmpd="sng">
            <a:solidFill>
              <a:srgbClr val="545454">
                <a:alpha val="30980"/>
              </a:srgbClr>
            </a:solidFill>
            <a:prstDash val="solid"/>
            <a:round/>
            <a:headEnd type="none" w="sm" len="sm"/>
            <a:tailEnd type="none" w="sm" len="sm"/>
          </a:ln>
        </p:spPr>
      </p:cxnSp>
      <p:pic>
        <p:nvPicPr>
          <p:cNvPr id="222" name="Google Shape;222;p9"/>
          <p:cNvPicPr preferRelativeResize="0"/>
          <p:nvPr/>
        </p:nvPicPr>
        <p:blipFill rotWithShape="1">
          <a:blip r:embed="rId3">
            <a:alphaModFix amt="46000"/>
          </a:blip>
          <a:srcRect/>
          <a:stretch>
            <a:fillRect/>
          </a:stretch>
        </p:blipFill>
        <p:spPr>
          <a:xfrm>
            <a:off x="762336" y="2175505"/>
            <a:ext cx="714730" cy="714730"/>
          </a:xfrm>
          <a:prstGeom prst="rect">
            <a:avLst/>
          </a:prstGeom>
          <a:noFill/>
          <a:ln>
            <a:noFill/>
          </a:ln>
        </p:spPr>
      </p:pic>
      <p:sp>
        <p:nvSpPr>
          <p:cNvPr id="223" name="Google Shape;223;p9"/>
          <p:cNvSpPr txBox="1"/>
          <p:nvPr/>
        </p:nvSpPr>
        <p:spPr>
          <a:xfrm>
            <a:off x="673735" y="1140460"/>
            <a:ext cx="95715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40000"/>
              </a:lnSpc>
              <a:spcBef>
                <a:spcPts val="0"/>
              </a:spcBef>
              <a:spcAft>
                <a:spcPts val="0"/>
              </a:spcAft>
              <a:buClr>
                <a:srgbClr val="000000"/>
              </a:buClr>
              <a:buSzPts val="2000"/>
              <a:buFont typeface="Arial" panose="020B0604020202020204"/>
              <a:buNone/>
            </a:pPr>
            <a:r>
              <a:rPr lang="en-US" sz="2000" b="1" i="0" u="none" strike="noStrike" cap="none">
                <a:solidFill>
                  <a:srgbClr val="9D0A0A"/>
                </a:solidFill>
                <a:latin typeface="Arimo" panose="020B0604020202020204"/>
                <a:ea typeface="Arimo" panose="020B0604020202020204"/>
                <a:cs typeface="Arimo" panose="020B0604020202020204"/>
                <a:sym typeface="Arimo" panose="020B0604020202020204"/>
              </a:rPr>
              <a:t>Below are the list of off-page activities performed for this campaign;</a:t>
            </a:r>
            <a:endParaRPr sz="2000" b="1" i="0" u="none" strike="noStrike" cap="none">
              <a:solidFill>
                <a:srgbClr val="9D0A0A"/>
              </a:solidFill>
              <a:latin typeface="Arimo" panose="020B0604020202020204"/>
              <a:ea typeface="Arimo" panose="020B0604020202020204"/>
              <a:cs typeface="Arimo" panose="020B0604020202020204"/>
              <a:sym typeface="Arimo" panose="020B0604020202020204"/>
            </a:endParaRPr>
          </a:p>
        </p:txBody>
      </p:sp>
      <p:sp>
        <p:nvSpPr>
          <p:cNvPr id="224" name="Google Shape;224;p9"/>
          <p:cNvSpPr/>
          <p:nvPr/>
        </p:nvSpPr>
        <p:spPr>
          <a:xfrm rot="-5400000">
            <a:off x="11882315" y="644320"/>
            <a:ext cx="1768980" cy="2203197"/>
          </a:xfrm>
          <a:custGeom>
            <a:avLst/>
            <a:gdLst/>
            <a:ahLst/>
            <a:cxnLst/>
            <a:rect l="l" t="t" r="r" b="b"/>
            <a:pathLst>
              <a:path w="647978" h="807032" extrusionOk="0">
                <a:moveTo>
                  <a:pt x="0" y="0"/>
                </a:moveTo>
                <a:lnTo>
                  <a:pt x="647978" y="0"/>
                </a:lnTo>
                <a:lnTo>
                  <a:pt x="647978" y="807032"/>
                </a:lnTo>
                <a:lnTo>
                  <a:pt x="0" y="807032"/>
                </a:lnTo>
                <a:close/>
              </a:path>
            </a:pathLst>
          </a:custGeom>
          <a:solidFill>
            <a:srgbClr val="FF1616"/>
          </a:solidFill>
          <a:ln>
            <a:noFill/>
          </a:ln>
        </p:spPr>
      </p:sp>
      <p:pic>
        <p:nvPicPr>
          <p:cNvPr id="225" name="Google Shape;225;p9"/>
          <p:cNvPicPr preferRelativeResize="0"/>
          <p:nvPr/>
        </p:nvPicPr>
        <p:blipFill rotWithShape="1">
          <a:blip r:embed="rId6"/>
          <a:srcRect r="53377"/>
          <a:stretch>
            <a:fillRect/>
          </a:stretch>
        </p:blipFill>
        <p:spPr>
          <a:xfrm>
            <a:off x="11981947" y="1232615"/>
            <a:ext cx="5267825" cy="7535063"/>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1266</Words>
  <Application>Microsoft Office PowerPoint</Application>
  <PresentationFormat>Custom</PresentationFormat>
  <Paragraphs>141</Paragraphs>
  <Slides>16</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Arial Black</vt:lpstr>
      <vt:lpstr>Poppins</vt:lpstr>
      <vt:lpstr>Oswald</vt:lpstr>
      <vt:lpstr>Poppins Medium</vt:lpstr>
      <vt:lpstr>Arial</vt:lpstr>
      <vt:lpstr>Arimo</vt:lpstr>
      <vt:lpstr>Montserrat</vt:lpstr>
      <vt:lpstr>Open Sans</vt:lpstr>
      <vt:lpstr>Open Sans Light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hardik.mody</dc:creator>
  <cp:lastModifiedBy>hardik.mody</cp:lastModifiedBy>
  <cp:revision>32</cp:revision>
  <dcterms:created xsi:type="dcterms:W3CDTF">2023-02-06T06:46:00Z</dcterms:created>
  <dcterms:modified xsi:type="dcterms:W3CDTF">2023-02-07T05:18:51Z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2BBD5CF3DCEB4B4CB813DB3083A50773</vt:lpwstr>
  </property>
  <property fmtid="{D5CDD505-2E9C-101B-9397-08002B2CF9AE}" pid="3" name="KSOProductBuildVer">
    <vt:lpwstr>1033-11.2.0.11440</vt:lpwstr>
  </property>
</Properties>
</file>